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7" r:id="rId3"/>
    <p:sldMasterId id="2147483699" r:id="rId4"/>
  </p:sldMasterIdLst>
  <p:notesMasterIdLst>
    <p:notesMasterId r:id="rId69"/>
  </p:notesMasterIdLst>
  <p:sldIdLst>
    <p:sldId id="256" r:id="rId5"/>
    <p:sldId id="792" r:id="rId6"/>
    <p:sldId id="1019" r:id="rId7"/>
    <p:sldId id="1020" r:id="rId8"/>
    <p:sldId id="1021" r:id="rId9"/>
    <p:sldId id="1022" r:id="rId10"/>
    <p:sldId id="1023" r:id="rId11"/>
    <p:sldId id="1024" r:id="rId12"/>
    <p:sldId id="1026" r:id="rId13"/>
    <p:sldId id="1027" r:id="rId14"/>
    <p:sldId id="1028" r:id="rId15"/>
    <p:sldId id="1029" r:id="rId16"/>
    <p:sldId id="1030" r:id="rId17"/>
    <p:sldId id="1031" r:id="rId18"/>
    <p:sldId id="1018" r:id="rId19"/>
    <p:sldId id="1033" r:id="rId20"/>
    <p:sldId id="1074" r:id="rId21"/>
    <p:sldId id="1075" r:id="rId22"/>
    <p:sldId id="1076" r:id="rId23"/>
    <p:sldId id="1077" r:id="rId24"/>
    <p:sldId id="1032" r:id="rId25"/>
    <p:sldId id="1078" r:id="rId26"/>
    <p:sldId id="1037" r:id="rId27"/>
    <p:sldId id="1040" r:id="rId28"/>
    <p:sldId id="1041" r:id="rId29"/>
    <p:sldId id="1044" r:id="rId30"/>
    <p:sldId id="1045" r:id="rId31"/>
    <p:sldId id="1046" r:id="rId32"/>
    <p:sldId id="1047" r:id="rId33"/>
    <p:sldId id="1048" r:id="rId34"/>
    <p:sldId id="1049" r:id="rId35"/>
    <p:sldId id="1050" r:id="rId36"/>
    <p:sldId id="1051" r:id="rId37"/>
    <p:sldId id="1052" r:id="rId38"/>
    <p:sldId id="1053" r:id="rId39"/>
    <p:sldId id="1054" r:id="rId40"/>
    <p:sldId id="1055" r:id="rId41"/>
    <p:sldId id="1056" r:id="rId42"/>
    <p:sldId id="1057" r:id="rId43"/>
    <p:sldId id="1058" r:id="rId44"/>
    <p:sldId id="1059" r:id="rId45"/>
    <p:sldId id="1060" r:id="rId46"/>
    <p:sldId id="1061" r:id="rId47"/>
    <p:sldId id="1062" r:id="rId48"/>
    <p:sldId id="1038" r:id="rId49"/>
    <p:sldId id="1042" r:id="rId50"/>
    <p:sldId id="1063" r:id="rId51"/>
    <p:sldId id="1064" r:id="rId52"/>
    <p:sldId id="1065" r:id="rId53"/>
    <p:sldId id="1066" r:id="rId54"/>
    <p:sldId id="1067" r:id="rId55"/>
    <p:sldId id="1068" r:id="rId56"/>
    <p:sldId id="1069" r:id="rId57"/>
    <p:sldId id="1070" r:id="rId58"/>
    <p:sldId id="1072" r:id="rId59"/>
    <p:sldId id="1073" r:id="rId60"/>
    <p:sldId id="1043" r:id="rId61"/>
    <p:sldId id="1035" r:id="rId62"/>
    <p:sldId id="1079" r:id="rId63"/>
    <p:sldId id="1036" r:id="rId64"/>
    <p:sldId id="742" r:id="rId65"/>
    <p:sldId id="786" r:id="rId66"/>
    <p:sldId id="607" r:id="rId67"/>
    <p:sldId id="1080" r:id="rId6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autoAdjust="0"/>
    <p:restoredTop sz="85885" autoAdjust="0"/>
  </p:normalViewPr>
  <p:slideViewPr>
    <p:cSldViewPr>
      <p:cViewPr varScale="1">
        <p:scale>
          <a:sx n="108" d="100"/>
          <a:sy n="108" d="100"/>
        </p:scale>
        <p:origin x="208" y="2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92FD1BD-F49A-EC40-B2C6-50B5F6F33DC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1" name="Rectangle 3">
            <a:extLst>
              <a:ext uri="{FF2B5EF4-FFF2-40B4-BE49-F238E27FC236}">
                <a16:creationId xmlns:a16="http://schemas.microsoft.com/office/drawing/2014/main" id="{C1D67509-113B-6F43-9AA6-69C452359C8A}"/>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14340" name="Rectangle 4">
            <a:extLst>
              <a:ext uri="{FF2B5EF4-FFF2-40B4-BE49-F238E27FC236}">
                <a16:creationId xmlns:a16="http://schemas.microsoft.com/office/drawing/2014/main" id="{4DC58884-C20E-594C-B097-918928D1B76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a:extLst>
              <a:ext uri="{FF2B5EF4-FFF2-40B4-BE49-F238E27FC236}">
                <a16:creationId xmlns:a16="http://schemas.microsoft.com/office/drawing/2014/main" id="{1D72641F-B348-024E-83C0-E53F1ECB797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a:extLst>
              <a:ext uri="{FF2B5EF4-FFF2-40B4-BE49-F238E27FC236}">
                <a16:creationId xmlns:a16="http://schemas.microsoft.com/office/drawing/2014/main" id="{15053D0A-745B-8040-99AB-2AEF73E6BB3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5" name="Rectangle 7">
            <a:extLst>
              <a:ext uri="{FF2B5EF4-FFF2-40B4-BE49-F238E27FC236}">
                <a16:creationId xmlns:a16="http://schemas.microsoft.com/office/drawing/2014/main" id="{E92FE752-FAB7-CB4D-9DF9-F9218301DDB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E95568-ADD2-B141-BF62-DD057E3B3DE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540E012-E62C-3041-910D-EF02B5436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D32032-FC4C-674D-BE5A-13D4E315B74F}" type="slidenum">
              <a:rPr lang="en-US" altLang="zh-CN" smtClean="0"/>
              <a:pPr>
                <a:spcBef>
                  <a:spcPct val="0"/>
                </a:spcBef>
              </a:pPr>
              <a:t>1</a:t>
            </a:fld>
            <a:endParaRPr lang="en-US" altLang="zh-CN"/>
          </a:p>
        </p:txBody>
      </p:sp>
      <p:sp>
        <p:nvSpPr>
          <p:cNvPr id="16386" name="Rectangle 2">
            <a:extLst>
              <a:ext uri="{FF2B5EF4-FFF2-40B4-BE49-F238E27FC236}">
                <a16:creationId xmlns:a16="http://schemas.microsoft.com/office/drawing/2014/main" id="{91D39520-0872-BE41-9480-8590A2F622DE}"/>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06EDAA9-F6A0-4845-A547-B9F442311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Run your own race.</a:t>
            </a:r>
            <a:endParaRPr lang="zh-CN" altLang="en-US" dirty="0">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40CF6D-10E4-4F69-B33A-6DA271003D8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871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E95568-ADD2-B141-BF62-DD057E3B3D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523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people.csail.mit.edu</a:t>
            </a:r>
            <a:r>
              <a:rPr lang="en-US" dirty="0"/>
              <a:t>/</a:t>
            </a:r>
            <a:r>
              <a:rPr lang="en-US" dirty="0" err="1"/>
              <a:t>rivest</a:t>
            </a:r>
            <a:r>
              <a:rPr lang="en-US" dirty="0"/>
              <a:t>/honeywords/</a:t>
            </a: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13</a:t>
            </a:fld>
            <a:endParaRPr lang="en-US" altLang="zh-CN"/>
          </a:p>
        </p:txBody>
      </p:sp>
    </p:spTree>
    <p:extLst>
      <p:ext uri="{BB962C8B-B14F-4D97-AF65-F5344CB8AC3E}">
        <p14:creationId xmlns:p14="http://schemas.microsoft.com/office/powerpoint/2010/main" val="218142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identification is the means by which a user provides a claimed identity to the system; user authentication is the means of establishing the validity of the claim. </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24</a:t>
            </a:fld>
            <a:endParaRPr lang="en-US" altLang="zh-CN"/>
          </a:p>
        </p:txBody>
      </p:sp>
    </p:spTree>
    <p:extLst>
      <p:ext uri="{BB962C8B-B14F-4D97-AF65-F5344CB8AC3E}">
        <p14:creationId xmlns:p14="http://schemas.microsoft.com/office/powerpoint/2010/main" val="408965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requirement for performing user authentication is that the user must be registered with the system. The following is a typical sequence for registration. An applicant applies to a registration authority (RA) to become a subscriber of a credential service provider (CSP). In this model, the RA is a trusted entity that establishes and vouches for the identity of an applicant to a CSP. The CSP then engages in an exchange with the subscriber. Depending on the details of the overall authentication system, the CSP issues some sort of electronic credential to the subscriber. The credential is a data structure that authoritatively binds an identity and additional attributes to a token possessed by a subscriber, and can be verified when presented </a:t>
            </a:r>
          </a:p>
          <a:p>
            <a:r>
              <a:rPr lang="en-US" dirty="0"/>
              <a:t>to the verifier in an authentication transaction. The token could be an encryption key or an encrypted password that identifies the subscriber. The token may be issued by the CSP, generated directly by the subscriber, or provided by a third party. The token and credential may be used in subsequent authentication events. </a:t>
            </a:r>
          </a:p>
          <a:p>
            <a:r>
              <a:rPr lang="en-US" dirty="0"/>
              <a:t>Once a user is registered as a subscriber, the actual authentication process can take place between the subscriber and one or more systems that perform </a:t>
            </a:r>
            <a:r>
              <a:rPr lang="en-US" dirty="0" err="1"/>
              <a:t>authen</a:t>
            </a:r>
            <a:r>
              <a:rPr lang="en-US" dirty="0"/>
              <a:t>- </a:t>
            </a:r>
            <a:r>
              <a:rPr lang="en-US" dirty="0" err="1"/>
              <a:t>tication</a:t>
            </a:r>
            <a:r>
              <a:rPr lang="en-US" dirty="0"/>
              <a:t> and, subsequently, authorization. The party to be authenticated is called a claimant and the party verifying that identity is called a verifier. When a claimant successfully demonstrates possession and control of a token to a verifier through an authentication protocol, the verifier can verify that the claimant is the subscriber named in the corresponding credential. The verifier passes on an assertion about the identity of the subscriber to the relying party (RP). That assertion includes identity information about a subscriber, such as the subscriber name, an identifier assigned at registration, or other subscriber attributes that were verified in the registration process. The RP can use the authenticated information provided by the verifier to make access control or authorization decisions. </a:t>
            </a:r>
          </a:p>
          <a:p>
            <a:r>
              <a:rPr lang="en-US" dirty="0"/>
              <a:t>An implemented system for authentication will differ from or be more com- plex than this simplified model, but the model illustrates the key roles and functions needed for a secure authentication system. </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25</a:t>
            </a:fld>
            <a:endParaRPr lang="en-US" altLang="zh-CN"/>
          </a:p>
        </p:txBody>
      </p:sp>
    </p:spTree>
    <p:extLst>
      <p:ext uri="{BB962C8B-B14F-4D97-AF65-F5344CB8AC3E}">
        <p14:creationId xmlns:p14="http://schemas.microsoft.com/office/powerpoint/2010/main" val="3633868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cryptographic salt is made up of random bits added to each password instance before its hashing. Salts create unique passwords even in the instance of two users choosing the same passwords. Salts help us mitigate hash table attacks by forcing attackers to re-compute them using the salts for each user.</a:t>
            </a: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31</a:t>
            </a:fld>
            <a:endParaRPr lang="en-US" altLang="zh-CN"/>
          </a:p>
        </p:txBody>
      </p:sp>
    </p:spTree>
    <p:extLst>
      <p:ext uri="{BB962C8B-B14F-4D97-AF65-F5344CB8AC3E}">
        <p14:creationId xmlns:p14="http://schemas.microsoft.com/office/powerpoint/2010/main" val="335330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32</a:t>
            </a:fld>
            <a:endParaRPr lang="en-US" altLang="zh-CN"/>
          </a:p>
        </p:txBody>
      </p:sp>
    </p:spTree>
    <p:extLst>
      <p:ext uri="{BB962C8B-B14F-4D97-AF65-F5344CB8AC3E}">
        <p14:creationId xmlns:p14="http://schemas.microsoft.com/office/powerpoint/2010/main" val="226325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幻灯片图像占位符 1">
            <a:extLst>
              <a:ext uri="{FF2B5EF4-FFF2-40B4-BE49-F238E27FC236}">
                <a16:creationId xmlns:a16="http://schemas.microsoft.com/office/drawing/2014/main" id="{E057AD74-081D-E84A-ABAC-1542EA2B52C0}"/>
              </a:ext>
            </a:extLst>
          </p:cNvPr>
          <p:cNvSpPr>
            <a:spLocks noGrp="1" noRot="1" noChangeAspect="1" noChangeArrowheads="1" noTextEdit="1"/>
          </p:cNvSpPr>
          <p:nvPr>
            <p:ph type="sldImg"/>
          </p:nvPr>
        </p:nvSpPr>
        <p:spPr>
          <a:ln/>
        </p:spPr>
      </p:sp>
      <p:sp>
        <p:nvSpPr>
          <p:cNvPr id="300034" name="备注占位符 2">
            <a:extLst>
              <a:ext uri="{FF2B5EF4-FFF2-40B4-BE49-F238E27FC236}">
                <a16:creationId xmlns:a16="http://schemas.microsoft.com/office/drawing/2014/main" id="{675DD63A-CA56-CA4F-A74F-2E9731EC34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00035" name="灯片编号占位符 3">
            <a:extLst>
              <a:ext uri="{FF2B5EF4-FFF2-40B4-BE49-F238E27FC236}">
                <a16:creationId xmlns:a16="http://schemas.microsoft.com/office/drawing/2014/main" id="{E5AECAA9-D2F1-F14F-BDC3-6CBC7C96A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473246-3AA7-FF42-BFAE-DE45915144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3E9B363-1E9E-4548-9774-1FC5980171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3E83B90-201D-784D-B1AA-0C3C57BB47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B9BEFF4-F4D0-AA40-B7E7-224DF468CF03}"/>
              </a:ext>
            </a:extLst>
          </p:cNvPr>
          <p:cNvSpPr>
            <a:spLocks noGrp="1" noChangeArrowheads="1"/>
          </p:cNvSpPr>
          <p:nvPr>
            <p:ph type="sldNum" sz="quarter" idx="12"/>
          </p:nvPr>
        </p:nvSpPr>
        <p:spPr>
          <a:ln/>
        </p:spPr>
        <p:txBody>
          <a:bodyPr/>
          <a:lstStyle>
            <a:lvl1pPr>
              <a:defRPr/>
            </a:lvl1pPr>
          </a:lstStyle>
          <a:p>
            <a:pPr>
              <a:defRPr/>
            </a:pPr>
            <a:fld id="{76BFE8C0-FE9A-264F-AAE8-754036CF42F8}" type="slidenum">
              <a:rPr lang="en-US" altLang="zh-CN"/>
              <a:pPr>
                <a:defRPr/>
              </a:pPr>
              <a:t>‹#›</a:t>
            </a:fld>
            <a:endParaRPr lang="en-US" altLang="zh-CN"/>
          </a:p>
        </p:txBody>
      </p:sp>
    </p:spTree>
    <p:extLst>
      <p:ext uri="{BB962C8B-B14F-4D97-AF65-F5344CB8AC3E}">
        <p14:creationId xmlns:p14="http://schemas.microsoft.com/office/powerpoint/2010/main" val="407684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9FF20A5-CA86-A042-92A6-93B85A9686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FF6684-7503-C14E-BA58-B13139A63EB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CED2D3-18CB-1943-9295-957D5B9E33F6}"/>
              </a:ext>
            </a:extLst>
          </p:cNvPr>
          <p:cNvSpPr>
            <a:spLocks noGrp="1" noChangeArrowheads="1"/>
          </p:cNvSpPr>
          <p:nvPr>
            <p:ph type="sldNum" sz="quarter" idx="12"/>
          </p:nvPr>
        </p:nvSpPr>
        <p:spPr>
          <a:ln/>
        </p:spPr>
        <p:txBody>
          <a:bodyPr/>
          <a:lstStyle>
            <a:lvl1pPr>
              <a:defRPr/>
            </a:lvl1pPr>
          </a:lstStyle>
          <a:p>
            <a:pPr>
              <a:defRPr/>
            </a:pPr>
            <a:fld id="{16070A88-20B7-3B44-B509-B997C4633851}" type="slidenum">
              <a:rPr lang="en-US" altLang="zh-CN"/>
              <a:pPr>
                <a:defRPr/>
              </a:pPr>
              <a:t>‹#›</a:t>
            </a:fld>
            <a:endParaRPr lang="en-US" altLang="zh-CN"/>
          </a:p>
        </p:txBody>
      </p:sp>
    </p:spTree>
    <p:extLst>
      <p:ext uri="{BB962C8B-B14F-4D97-AF65-F5344CB8AC3E}">
        <p14:creationId xmlns:p14="http://schemas.microsoft.com/office/powerpoint/2010/main" val="155645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0419D88-37C5-E949-A71D-ECEBFD8641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7DEA08-E42A-9B45-95FA-332B806989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E2E9C4-12F0-704F-B8E8-5D4D13E56469}"/>
              </a:ext>
            </a:extLst>
          </p:cNvPr>
          <p:cNvSpPr>
            <a:spLocks noGrp="1" noChangeArrowheads="1"/>
          </p:cNvSpPr>
          <p:nvPr>
            <p:ph type="sldNum" sz="quarter" idx="12"/>
          </p:nvPr>
        </p:nvSpPr>
        <p:spPr>
          <a:ln/>
        </p:spPr>
        <p:txBody>
          <a:bodyPr/>
          <a:lstStyle>
            <a:lvl1pPr>
              <a:defRPr/>
            </a:lvl1pPr>
          </a:lstStyle>
          <a:p>
            <a:pPr>
              <a:defRPr/>
            </a:pPr>
            <a:fld id="{E3553F81-8CA8-5541-85A6-71D8E1A765EE}" type="slidenum">
              <a:rPr lang="en-US" altLang="zh-CN"/>
              <a:pPr>
                <a:defRPr/>
              </a:pPr>
              <a:t>‹#›</a:t>
            </a:fld>
            <a:endParaRPr lang="en-US" altLang="zh-CN"/>
          </a:p>
        </p:txBody>
      </p:sp>
    </p:spTree>
    <p:extLst>
      <p:ext uri="{BB962C8B-B14F-4D97-AF65-F5344CB8AC3E}">
        <p14:creationId xmlns:p14="http://schemas.microsoft.com/office/powerpoint/2010/main" val="1840133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4876E368-87CC-874F-9A99-37056A7B9C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65695A5-FAAC-024F-8C55-6D5AB7666B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2F9BB4A-C3F1-624F-9A58-9BC54D8753A7}"/>
              </a:ext>
            </a:extLst>
          </p:cNvPr>
          <p:cNvSpPr>
            <a:spLocks noGrp="1" noChangeArrowheads="1"/>
          </p:cNvSpPr>
          <p:nvPr>
            <p:ph type="sldNum" sz="quarter" idx="12"/>
          </p:nvPr>
        </p:nvSpPr>
        <p:spPr>
          <a:ln/>
        </p:spPr>
        <p:txBody>
          <a:bodyPr/>
          <a:lstStyle>
            <a:lvl1pPr>
              <a:defRPr/>
            </a:lvl1pPr>
          </a:lstStyle>
          <a:p>
            <a:pPr>
              <a:defRPr/>
            </a:pPr>
            <a:fld id="{65D4C6FF-12E3-D043-A40C-695F93051AC7}" type="slidenum">
              <a:rPr lang="en-US" altLang="zh-CN"/>
              <a:pPr>
                <a:defRPr/>
              </a:pPr>
              <a:t>‹#›</a:t>
            </a:fld>
            <a:endParaRPr lang="en-US" altLang="zh-CN"/>
          </a:p>
        </p:txBody>
      </p:sp>
    </p:spTree>
    <p:extLst>
      <p:ext uri="{BB962C8B-B14F-4D97-AF65-F5344CB8AC3E}">
        <p14:creationId xmlns:p14="http://schemas.microsoft.com/office/powerpoint/2010/main" val="189571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8AA094F7-41E2-2141-9525-E8414D3E5E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E8F613-E026-A843-9BFB-85766FCB9E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19B13AD-D4D8-684D-80C3-EF93F904F724}"/>
              </a:ext>
            </a:extLst>
          </p:cNvPr>
          <p:cNvSpPr>
            <a:spLocks noGrp="1" noChangeArrowheads="1"/>
          </p:cNvSpPr>
          <p:nvPr>
            <p:ph type="sldNum" sz="quarter" idx="12"/>
          </p:nvPr>
        </p:nvSpPr>
        <p:spPr>
          <a:ln/>
        </p:spPr>
        <p:txBody>
          <a:bodyPr/>
          <a:lstStyle>
            <a:lvl1pPr>
              <a:defRPr/>
            </a:lvl1pPr>
          </a:lstStyle>
          <a:p>
            <a:pPr>
              <a:defRPr/>
            </a:pPr>
            <a:fld id="{FBB841F1-5A1A-AF4D-8F2F-957510FC23B2}" type="slidenum">
              <a:rPr lang="en-US" altLang="zh-CN"/>
              <a:pPr>
                <a:defRPr/>
              </a:pPr>
              <a:t>‹#›</a:t>
            </a:fld>
            <a:endParaRPr lang="en-US" altLang="zh-CN"/>
          </a:p>
        </p:txBody>
      </p:sp>
    </p:spTree>
    <p:extLst>
      <p:ext uri="{BB962C8B-B14F-4D97-AF65-F5344CB8AC3E}">
        <p14:creationId xmlns:p14="http://schemas.microsoft.com/office/powerpoint/2010/main" val="1229128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6EF19A7-4DBD-434E-BCDC-FAE39E96E8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2996EE9-7D22-C547-AB32-6EFCA06143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33126B-9A8B-DE44-B824-3069E0C3CB2D}"/>
              </a:ext>
            </a:extLst>
          </p:cNvPr>
          <p:cNvSpPr>
            <a:spLocks noGrp="1" noChangeArrowheads="1"/>
          </p:cNvSpPr>
          <p:nvPr>
            <p:ph type="sldNum" sz="quarter" idx="12"/>
          </p:nvPr>
        </p:nvSpPr>
        <p:spPr>
          <a:ln/>
        </p:spPr>
        <p:txBody>
          <a:bodyPr/>
          <a:lstStyle>
            <a:lvl1pPr>
              <a:defRPr/>
            </a:lvl1pPr>
          </a:lstStyle>
          <a:p>
            <a:pPr>
              <a:defRPr/>
            </a:pPr>
            <a:fld id="{30ED1368-0DAE-D74A-A252-939E7AB9CEA2}" type="slidenum">
              <a:rPr lang="en-US" altLang="zh-CN"/>
              <a:pPr>
                <a:defRPr/>
              </a:pPr>
              <a:t>‹#›</a:t>
            </a:fld>
            <a:endParaRPr lang="en-US" altLang="zh-CN"/>
          </a:p>
        </p:txBody>
      </p:sp>
    </p:spTree>
    <p:extLst>
      <p:ext uri="{BB962C8B-B14F-4D97-AF65-F5344CB8AC3E}">
        <p14:creationId xmlns:p14="http://schemas.microsoft.com/office/powerpoint/2010/main" val="1095461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753EEF7-12C1-7A48-A325-28FFCD5EFBA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3C13109-6230-B34C-8907-C9D145EA438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C3537C8-00E8-C949-AF94-BBB1127E4A5C}"/>
              </a:ext>
            </a:extLst>
          </p:cNvPr>
          <p:cNvSpPr>
            <a:spLocks noGrp="1" noChangeArrowheads="1"/>
          </p:cNvSpPr>
          <p:nvPr>
            <p:ph type="sldNum" sz="quarter" idx="12"/>
          </p:nvPr>
        </p:nvSpPr>
        <p:spPr>
          <a:ln/>
        </p:spPr>
        <p:txBody>
          <a:bodyPr/>
          <a:lstStyle>
            <a:lvl1pPr>
              <a:defRPr/>
            </a:lvl1pPr>
          </a:lstStyle>
          <a:p>
            <a:pPr>
              <a:defRPr/>
            </a:pPr>
            <a:fld id="{BFB87002-71C1-DA42-86EE-D5D012854AF4}" type="slidenum">
              <a:rPr lang="en-US" altLang="zh-CN"/>
              <a:pPr>
                <a:defRPr/>
              </a:pPr>
              <a:t>‹#›</a:t>
            </a:fld>
            <a:endParaRPr lang="en-US" altLang="zh-CN"/>
          </a:p>
        </p:txBody>
      </p:sp>
    </p:spTree>
    <p:extLst>
      <p:ext uri="{BB962C8B-B14F-4D97-AF65-F5344CB8AC3E}">
        <p14:creationId xmlns:p14="http://schemas.microsoft.com/office/powerpoint/2010/main" val="2304361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1F5A2C3-4959-924D-A9AE-8DC64AEBD4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344C7D5-171D-7748-B86E-07638D852A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F3AB81E-B539-774C-B8FA-FD4344A113A9}"/>
              </a:ext>
            </a:extLst>
          </p:cNvPr>
          <p:cNvSpPr>
            <a:spLocks noGrp="1" noChangeArrowheads="1"/>
          </p:cNvSpPr>
          <p:nvPr>
            <p:ph type="sldNum" sz="quarter" idx="12"/>
          </p:nvPr>
        </p:nvSpPr>
        <p:spPr>
          <a:ln/>
        </p:spPr>
        <p:txBody>
          <a:bodyPr/>
          <a:lstStyle>
            <a:lvl1pPr>
              <a:defRPr/>
            </a:lvl1pPr>
          </a:lstStyle>
          <a:p>
            <a:pPr>
              <a:defRPr/>
            </a:pPr>
            <a:fld id="{92CA9926-E588-8242-9200-2DEB759FA45F}" type="slidenum">
              <a:rPr lang="en-US" altLang="zh-CN"/>
              <a:pPr>
                <a:defRPr/>
              </a:pPr>
              <a:t>‹#›</a:t>
            </a:fld>
            <a:endParaRPr lang="en-US" altLang="zh-CN"/>
          </a:p>
        </p:txBody>
      </p:sp>
    </p:spTree>
    <p:extLst>
      <p:ext uri="{BB962C8B-B14F-4D97-AF65-F5344CB8AC3E}">
        <p14:creationId xmlns:p14="http://schemas.microsoft.com/office/powerpoint/2010/main" val="2579949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DF49950-F94D-044A-BD7D-A3171B7C36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27BBBF2-B5FB-B84C-A02B-A9F9E802B1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718FA5F-0B25-1D49-AB65-5D84ECAD690C}"/>
              </a:ext>
            </a:extLst>
          </p:cNvPr>
          <p:cNvSpPr>
            <a:spLocks noGrp="1" noChangeArrowheads="1"/>
          </p:cNvSpPr>
          <p:nvPr>
            <p:ph type="sldNum" sz="quarter" idx="12"/>
          </p:nvPr>
        </p:nvSpPr>
        <p:spPr>
          <a:ln/>
        </p:spPr>
        <p:txBody>
          <a:bodyPr/>
          <a:lstStyle>
            <a:lvl1pPr>
              <a:defRPr/>
            </a:lvl1pPr>
          </a:lstStyle>
          <a:p>
            <a:pPr>
              <a:defRPr/>
            </a:pPr>
            <a:fld id="{6BFCD2C8-6A11-0043-85D3-927B10050B52}" type="slidenum">
              <a:rPr lang="en-US" altLang="zh-CN"/>
              <a:pPr>
                <a:defRPr/>
              </a:pPr>
              <a:t>‹#›</a:t>
            </a:fld>
            <a:endParaRPr lang="en-US" altLang="zh-CN"/>
          </a:p>
        </p:txBody>
      </p:sp>
    </p:spTree>
    <p:extLst>
      <p:ext uri="{BB962C8B-B14F-4D97-AF65-F5344CB8AC3E}">
        <p14:creationId xmlns:p14="http://schemas.microsoft.com/office/powerpoint/2010/main" val="942021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333CDBC-BBEC-CB46-A06C-5517400CD9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03C1BBD-0908-9841-B998-14937A0D6C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9E42314-39FB-764B-9369-87B041FD72CC}"/>
              </a:ext>
            </a:extLst>
          </p:cNvPr>
          <p:cNvSpPr>
            <a:spLocks noGrp="1" noChangeArrowheads="1"/>
          </p:cNvSpPr>
          <p:nvPr>
            <p:ph type="sldNum" sz="quarter" idx="12"/>
          </p:nvPr>
        </p:nvSpPr>
        <p:spPr>
          <a:ln/>
        </p:spPr>
        <p:txBody>
          <a:bodyPr/>
          <a:lstStyle>
            <a:lvl1pPr>
              <a:defRPr/>
            </a:lvl1pPr>
          </a:lstStyle>
          <a:p>
            <a:pPr>
              <a:defRPr/>
            </a:pPr>
            <a:fld id="{1999A475-0A43-F840-9D9D-C9448185FF4B}" type="slidenum">
              <a:rPr lang="en-US" altLang="zh-CN"/>
              <a:pPr>
                <a:defRPr/>
              </a:pPr>
              <a:t>‹#›</a:t>
            </a:fld>
            <a:endParaRPr lang="en-US" altLang="zh-CN"/>
          </a:p>
        </p:txBody>
      </p:sp>
    </p:spTree>
    <p:extLst>
      <p:ext uri="{BB962C8B-B14F-4D97-AF65-F5344CB8AC3E}">
        <p14:creationId xmlns:p14="http://schemas.microsoft.com/office/powerpoint/2010/main" val="932321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B257FAC-7D0A-704F-93A5-0F9A92393D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2E45813-D050-A54B-8328-68B28B6608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060D87A-7763-6143-ADEC-34199EB32DD6}"/>
              </a:ext>
            </a:extLst>
          </p:cNvPr>
          <p:cNvSpPr>
            <a:spLocks noGrp="1" noChangeArrowheads="1"/>
          </p:cNvSpPr>
          <p:nvPr>
            <p:ph type="sldNum" sz="quarter" idx="12"/>
          </p:nvPr>
        </p:nvSpPr>
        <p:spPr>
          <a:ln/>
        </p:spPr>
        <p:txBody>
          <a:bodyPr/>
          <a:lstStyle>
            <a:lvl1pPr>
              <a:defRPr/>
            </a:lvl1pPr>
          </a:lstStyle>
          <a:p>
            <a:pPr>
              <a:defRPr/>
            </a:pPr>
            <a:fld id="{205E2B8C-C201-EC4C-A367-794D80DF4849}" type="slidenum">
              <a:rPr lang="en-US" altLang="zh-CN"/>
              <a:pPr>
                <a:defRPr/>
              </a:pPr>
              <a:t>‹#›</a:t>
            </a:fld>
            <a:endParaRPr lang="en-US" altLang="zh-CN"/>
          </a:p>
        </p:txBody>
      </p:sp>
    </p:spTree>
    <p:extLst>
      <p:ext uri="{BB962C8B-B14F-4D97-AF65-F5344CB8AC3E}">
        <p14:creationId xmlns:p14="http://schemas.microsoft.com/office/powerpoint/2010/main" val="328405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D16E0F6-497C-2841-91E1-8637FBD4A5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BC1D65F-C187-C84E-AC44-6C755F2814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7E36E0-C504-9745-9806-1C6B984C4A65}"/>
              </a:ext>
            </a:extLst>
          </p:cNvPr>
          <p:cNvSpPr>
            <a:spLocks noGrp="1" noChangeArrowheads="1"/>
          </p:cNvSpPr>
          <p:nvPr>
            <p:ph type="sldNum" sz="quarter" idx="12"/>
          </p:nvPr>
        </p:nvSpPr>
        <p:spPr>
          <a:ln/>
        </p:spPr>
        <p:txBody>
          <a:bodyPr/>
          <a:lstStyle>
            <a:lvl1pPr>
              <a:defRPr/>
            </a:lvl1pPr>
          </a:lstStyle>
          <a:p>
            <a:pPr>
              <a:defRPr/>
            </a:pPr>
            <a:fld id="{692567D0-49CA-024E-8A48-97CD8F1D9B80}" type="slidenum">
              <a:rPr lang="en-US" altLang="zh-CN"/>
              <a:pPr>
                <a:defRPr/>
              </a:pPr>
              <a:t>‹#›</a:t>
            </a:fld>
            <a:endParaRPr lang="en-US" altLang="zh-CN"/>
          </a:p>
        </p:txBody>
      </p:sp>
    </p:spTree>
    <p:extLst>
      <p:ext uri="{BB962C8B-B14F-4D97-AF65-F5344CB8AC3E}">
        <p14:creationId xmlns:p14="http://schemas.microsoft.com/office/powerpoint/2010/main" val="2104383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B3650A6-C22E-364B-A0C8-9B88F7174D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4B4B9D2-7833-264A-9F01-7223CBB119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28B7FCA-74F0-2042-AEB9-9661E22300D6}"/>
              </a:ext>
            </a:extLst>
          </p:cNvPr>
          <p:cNvSpPr>
            <a:spLocks noGrp="1" noChangeArrowheads="1"/>
          </p:cNvSpPr>
          <p:nvPr>
            <p:ph type="sldNum" sz="quarter" idx="12"/>
          </p:nvPr>
        </p:nvSpPr>
        <p:spPr>
          <a:ln/>
        </p:spPr>
        <p:txBody>
          <a:bodyPr/>
          <a:lstStyle>
            <a:lvl1pPr>
              <a:defRPr/>
            </a:lvl1pPr>
          </a:lstStyle>
          <a:p>
            <a:pPr>
              <a:defRPr/>
            </a:pPr>
            <a:fld id="{5D197E3C-C8F8-594D-873F-5AA51CCE2FA8}" type="slidenum">
              <a:rPr lang="en-US" altLang="zh-CN"/>
              <a:pPr>
                <a:defRPr/>
              </a:pPr>
              <a:t>‹#›</a:t>
            </a:fld>
            <a:endParaRPr lang="en-US" altLang="zh-CN"/>
          </a:p>
        </p:txBody>
      </p:sp>
    </p:spTree>
    <p:extLst>
      <p:ext uri="{BB962C8B-B14F-4D97-AF65-F5344CB8AC3E}">
        <p14:creationId xmlns:p14="http://schemas.microsoft.com/office/powerpoint/2010/main" val="1922475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0CECE47-19A3-DA44-8847-66EA6DE42A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0868089-027A-0B41-9047-6A176A473A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F3A135-0102-944C-8F67-8CB45A8263A0}"/>
              </a:ext>
            </a:extLst>
          </p:cNvPr>
          <p:cNvSpPr>
            <a:spLocks noGrp="1" noChangeArrowheads="1"/>
          </p:cNvSpPr>
          <p:nvPr>
            <p:ph type="sldNum" sz="quarter" idx="12"/>
          </p:nvPr>
        </p:nvSpPr>
        <p:spPr>
          <a:ln/>
        </p:spPr>
        <p:txBody>
          <a:bodyPr/>
          <a:lstStyle>
            <a:lvl1pPr>
              <a:defRPr/>
            </a:lvl1pPr>
          </a:lstStyle>
          <a:p>
            <a:pPr>
              <a:defRPr/>
            </a:pPr>
            <a:fld id="{9E455F33-9FC3-124C-A01A-7E722BF57102}" type="slidenum">
              <a:rPr lang="en-US" altLang="zh-CN"/>
              <a:pPr>
                <a:defRPr/>
              </a:pPr>
              <a:t>‹#›</a:t>
            </a:fld>
            <a:endParaRPr lang="en-US" altLang="zh-CN"/>
          </a:p>
        </p:txBody>
      </p:sp>
    </p:spTree>
    <p:extLst>
      <p:ext uri="{BB962C8B-B14F-4D97-AF65-F5344CB8AC3E}">
        <p14:creationId xmlns:p14="http://schemas.microsoft.com/office/powerpoint/2010/main" val="1267683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BF30C64-2463-E54D-8EA2-A27AAD2843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63118A-E44A-3142-8146-38C26B5E2E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0B815F7-4B6D-E547-B77C-D4193422FC7B}"/>
              </a:ext>
            </a:extLst>
          </p:cNvPr>
          <p:cNvSpPr>
            <a:spLocks noGrp="1" noChangeArrowheads="1"/>
          </p:cNvSpPr>
          <p:nvPr>
            <p:ph type="sldNum" sz="quarter" idx="12"/>
          </p:nvPr>
        </p:nvSpPr>
        <p:spPr>
          <a:ln/>
        </p:spPr>
        <p:txBody>
          <a:bodyPr/>
          <a:lstStyle>
            <a:lvl1pPr>
              <a:defRPr/>
            </a:lvl1pPr>
          </a:lstStyle>
          <a:p>
            <a:pPr>
              <a:defRPr/>
            </a:pPr>
            <a:fld id="{31012644-D350-8D40-B678-1C80366F8EDE}" type="slidenum">
              <a:rPr lang="en-US" altLang="zh-CN"/>
              <a:pPr>
                <a:defRPr/>
              </a:pPr>
              <a:t>‹#›</a:t>
            </a:fld>
            <a:endParaRPr lang="en-US" altLang="zh-CN"/>
          </a:p>
        </p:txBody>
      </p:sp>
    </p:spTree>
    <p:extLst>
      <p:ext uri="{BB962C8B-B14F-4D97-AF65-F5344CB8AC3E}">
        <p14:creationId xmlns:p14="http://schemas.microsoft.com/office/powerpoint/2010/main" val="126163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9B92B50-A9A8-994A-8F3A-EBFE3B83A76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9EDC73-602F-1642-B5AE-D67E730F14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E2C5569-C63B-3242-A50A-5AC5DA90F5D3}"/>
              </a:ext>
            </a:extLst>
          </p:cNvPr>
          <p:cNvSpPr>
            <a:spLocks noGrp="1" noChangeArrowheads="1"/>
          </p:cNvSpPr>
          <p:nvPr>
            <p:ph type="sldNum" sz="quarter" idx="12"/>
          </p:nvPr>
        </p:nvSpPr>
        <p:spPr>
          <a:ln/>
        </p:spPr>
        <p:txBody>
          <a:bodyPr/>
          <a:lstStyle>
            <a:lvl1pPr>
              <a:defRPr/>
            </a:lvl1pPr>
          </a:lstStyle>
          <a:p>
            <a:pPr>
              <a:defRPr/>
            </a:pPr>
            <a:fld id="{5E708603-C8C0-5947-9631-1AE0B1B9BCBD}" type="slidenum">
              <a:rPr lang="en-US" altLang="zh-CN"/>
              <a:pPr>
                <a:defRPr/>
              </a:pPr>
              <a:t>‹#›</a:t>
            </a:fld>
            <a:endParaRPr lang="en-US" altLang="zh-CN"/>
          </a:p>
        </p:txBody>
      </p:sp>
    </p:spTree>
    <p:extLst>
      <p:ext uri="{BB962C8B-B14F-4D97-AF65-F5344CB8AC3E}">
        <p14:creationId xmlns:p14="http://schemas.microsoft.com/office/powerpoint/2010/main" val="2250408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A1C29126-605D-5040-B521-E230CC923E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C004747-A1F1-6444-8A6A-158DC688F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E9E88C1-C33B-A148-87B8-60B48CE837E5}"/>
              </a:ext>
            </a:extLst>
          </p:cNvPr>
          <p:cNvSpPr>
            <a:spLocks noGrp="1" noChangeArrowheads="1"/>
          </p:cNvSpPr>
          <p:nvPr>
            <p:ph type="sldNum" sz="quarter" idx="12"/>
          </p:nvPr>
        </p:nvSpPr>
        <p:spPr>
          <a:ln/>
        </p:spPr>
        <p:txBody>
          <a:bodyPr/>
          <a:lstStyle>
            <a:lvl1pPr>
              <a:defRPr/>
            </a:lvl1pPr>
          </a:lstStyle>
          <a:p>
            <a:pPr>
              <a:defRPr/>
            </a:pPr>
            <a:fld id="{0BFDA67B-0A20-3F4A-8A07-068294AC46BD}" type="slidenum">
              <a:rPr lang="en-US" altLang="zh-CN"/>
              <a:pPr>
                <a:defRPr/>
              </a:pPr>
              <a:t>‹#›</a:t>
            </a:fld>
            <a:endParaRPr lang="en-US" altLang="zh-CN"/>
          </a:p>
        </p:txBody>
      </p:sp>
    </p:spTree>
    <p:extLst>
      <p:ext uri="{BB962C8B-B14F-4D97-AF65-F5344CB8AC3E}">
        <p14:creationId xmlns:p14="http://schemas.microsoft.com/office/powerpoint/2010/main" val="1345871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14165539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07744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912299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2619666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1615181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89934B7-262A-D04B-B1B6-0F964335FC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39755A3-977C-C74C-B1BC-087267C521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EDBEBE-3787-DF40-8447-10A278A50253}"/>
              </a:ext>
            </a:extLst>
          </p:cNvPr>
          <p:cNvSpPr>
            <a:spLocks noGrp="1" noChangeArrowheads="1"/>
          </p:cNvSpPr>
          <p:nvPr>
            <p:ph type="sldNum" sz="quarter" idx="12"/>
          </p:nvPr>
        </p:nvSpPr>
        <p:spPr>
          <a:ln/>
        </p:spPr>
        <p:txBody>
          <a:bodyPr/>
          <a:lstStyle>
            <a:lvl1pPr>
              <a:defRPr/>
            </a:lvl1pPr>
          </a:lstStyle>
          <a:p>
            <a:pPr>
              <a:defRPr/>
            </a:pPr>
            <a:fld id="{D00DBE4A-930E-F749-95CB-CCF138959CAC}" type="slidenum">
              <a:rPr lang="en-US" altLang="zh-CN"/>
              <a:pPr>
                <a:defRPr/>
              </a:pPr>
              <a:t>‹#›</a:t>
            </a:fld>
            <a:endParaRPr lang="en-US" altLang="zh-CN"/>
          </a:p>
        </p:txBody>
      </p:sp>
    </p:spTree>
    <p:extLst>
      <p:ext uri="{BB962C8B-B14F-4D97-AF65-F5344CB8AC3E}">
        <p14:creationId xmlns:p14="http://schemas.microsoft.com/office/powerpoint/2010/main" val="40103810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816455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83324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331174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5176137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3175252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687452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3324647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27674505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21629971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129936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499287E-914F-B347-B000-CE59EADAC1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A74C50-CDBF-FB4F-9F74-D73BC156C8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5C4F22-4E57-D949-8999-F8043CC25CE8}"/>
              </a:ext>
            </a:extLst>
          </p:cNvPr>
          <p:cNvSpPr>
            <a:spLocks noGrp="1" noChangeArrowheads="1"/>
          </p:cNvSpPr>
          <p:nvPr>
            <p:ph type="sldNum" sz="quarter" idx="12"/>
          </p:nvPr>
        </p:nvSpPr>
        <p:spPr>
          <a:ln/>
        </p:spPr>
        <p:txBody>
          <a:bodyPr/>
          <a:lstStyle>
            <a:lvl1pPr>
              <a:defRPr/>
            </a:lvl1pPr>
          </a:lstStyle>
          <a:p>
            <a:pPr>
              <a:defRPr/>
            </a:pPr>
            <a:fld id="{8047C7A0-B8CE-E140-A971-CA3962065885}" type="slidenum">
              <a:rPr lang="en-US" altLang="zh-CN"/>
              <a:pPr>
                <a:defRPr/>
              </a:pPr>
              <a:t>‹#›</a:t>
            </a:fld>
            <a:endParaRPr lang="en-US" altLang="zh-CN"/>
          </a:p>
        </p:txBody>
      </p:sp>
    </p:spTree>
    <p:extLst>
      <p:ext uri="{BB962C8B-B14F-4D97-AF65-F5344CB8AC3E}">
        <p14:creationId xmlns:p14="http://schemas.microsoft.com/office/powerpoint/2010/main" val="1044794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12254207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3251089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30799347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1484555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19416699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951559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41482639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349857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7A3D053-F690-2847-9412-3764593FDF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97C273C-C7C0-8A4E-ABF8-52E7C4722B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3778E94-B187-9A4D-A7BF-6B4ABA58D9D1}"/>
              </a:ext>
            </a:extLst>
          </p:cNvPr>
          <p:cNvSpPr>
            <a:spLocks noGrp="1" noChangeArrowheads="1"/>
          </p:cNvSpPr>
          <p:nvPr>
            <p:ph type="sldNum" sz="quarter" idx="12"/>
          </p:nvPr>
        </p:nvSpPr>
        <p:spPr>
          <a:ln/>
        </p:spPr>
        <p:txBody>
          <a:bodyPr/>
          <a:lstStyle>
            <a:lvl1pPr>
              <a:defRPr/>
            </a:lvl1pPr>
          </a:lstStyle>
          <a:p>
            <a:pPr>
              <a:defRPr/>
            </a:pPr>
            <a:fld id="{1AA9D833-E4E9-124F-B671-AF24D539BE18}" type="slidenum">
              <a:rPr lang="en-US" altLang="zh-CN"/>
              <a:pPr>
                <a:defRPr/>
              </a:pPr>
              <a:t>‹#›</a:t>
            </a:fld>
            <a:endParaRPr lang="en-US" altLang="zh-CN"/>
          </a:p>
        </p:txBody>
      </p:sp>
    </p:spTree>
    <p:extLst>
      <p:ext uri="{BB962C8B-B14F-4D97-AF65-F5344CB8AC3E}">
        <p14:creationId xmlns:p14="http://schemas.microsoft.com/office/powerpoint/2010/main" val="184197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CA06D64-6C2F-D34E-BB46-E5F0B88F86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DB4D2EA-186D-994F-8CDD-7E2228982D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E1E5ECF-39E8-F340-A25F-4C192D0E9774}"/>
              </a:ext>
            </a:extLst>
          </p:cNvPr>
          <p:cNvSpPr>
            <a:spLocks noGrp="1" noChangeArrowheads="1"/>
          </p:cNvSpPr>
          <p:nvPr>
            <p:ph type="sldNum" sz="quarter" idx="12"/>
          </p:nvPr>
        </p:nvSpPr>
        <p:spPr>
          <a:ln/>
        </p:spPr>
        <p:txBody>
          <a:bodyPr/>
          <a:lstStyle>
            <a:lvl1pPr>
              <a:defRPr/>
            </a:lvl1pPr>
          </a:lstStyle>
          <a:p>
            <a:pPr>
              <a:defRPr/>
            </a:pPr>
            <a:fld id="{67DAFC1A-AD73-5E4D-B4A1-2D2489C095E6}" type="slidenum">
              <a:rPr lang="en-US" altLang="zh-CN"/>
              <a:pPr>
                <a:defRPr/>
              </a:pPr>
              <a:t>‹#›</a:t>
            </a:fld>
            <a:endParaRPr lang="en-US" altLang="zh-CN"/>
          </a:p>
        </p:txBody>
      </p:sp>
    </p:spTree>
    <p:extLst>
      <p:ext uri="{BB962C8B-B14F-4D97-AF65-F5344CB8AC3E}">
        <p14:creationId xmlns:p14="http://schemas.microsoft.com/office/powerpoint/2010/main" val="63823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D32CEF-3CF4-2D45-B7AA-70ABBC74BE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92E168E-34D6-6A42-8AE2-328AEE5AD0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5827531-A1BC-C840-BDB4-180CA937524E}"/>
              </a:ext>
            </a:extLst>
          </p:cNvPr>
          <p:cNvSpPr>
            <a:spLocks noGrp="1" noChangeArrowheads="1"/>
          </p:cNvSpPr>
          <p:nvPr>
            <p:ph type="sldNum" sz="quarter" idx="12"/>
          </p:nvPr>
        </p:nvSpPr>
        <p:spPr>
          <a:ln/>
        </p:spPr>
        <p:txBody>
          <a:bodyPr/>
          <a:lstStyle>
            <a:lvl1pPr>
              <a:defRPr/>
            </a:lvl1pPr>
          </a:lstStyle>
          <a:p>
            <a:pPr>
              <a:defRPr/>
            </a:pPr>
            <a:fld id="{0B7AF8E3-0E1A-E64F-9CB9-2F1B7C260C07}" type="slidenum">
              <a:rPr lang="en-US" altLang="zh-CN"/>
              <a:pPr>
                <a:defRPr/>
              </a:pPr>
              <a:t>‹#›</a:t>
            </a:fld>
            <a:endParaRPr lang="en-US" altLang="zh-CN"/>
          </a:p>
        </p:txBody>
      </p:sp>
    </p:spTree>
    <p:extLst>
      <p:ext uri="{BB962C8B-B14F-4D97-AF65-F5344CB8AC3E}">
        <p14:creationId xmlns:p14="http://schemas.microsoft.com/office/powerpoint/2010/main" val="91547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4D7984-226E-D749-BD8E-9ECFFF94F1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11918E6-F07D-AB43-9C51-7F129EE98A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89947E7-BCE2-DB40-A1FF-DB906D57B5A9}"/>
              </a:ext>
            </a:extLst>
          </p:cNvPr>
          <p:cNvSpPr>
            <a:spLocks noGrp="1" noChangeArrowheads="1"/>
          </p:cNvSpPr>
          <p:nvPr>
            <p:ph type="sldNum" sz="quarter" idx="12"/>
          </p:nvPr>
        </p:nvSpPr>
        <p:spPr>
          <a:ln/>
        </p:spPr>
        <p:txBody>
          <a:bodyPr/>
          <a:lstStyle>
            <a:lvl1pPr>
              <a:defRPr/>
            </a:lvl1pPr>
          </a:lstStyle>
          <a:p>
            <a:pPr>
              <a:defRPr/>
            </a:pPr>
            <a:fld id="{F05B84F5-F0C3-F049-991C-4B558ED00655}" type="slidenum">
              <a:rPr lang="en-US" altLang="zh-CN"/>
              <a:pPr>
                <a:defRPr/>
              </a:pPr>
              <a:t>‹#›</a:t>
            </a:fld>
            <a:endParaRPr lang="en-US" altLang="zh-CN"/>
          </a:p>
        </p:txBody>
      </p:sp>
    </p:spTree>
    <p:extLst>
      <p:ext uri="{BB962C8B-B14F-4D97-AF65-F5344CB8AC3E}">
        <p14:creationId xmlns:p14="http://schemas.microsoft.com/office/powerpoint/2010/main" val="236122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75264D4-C8DC-E64A-83A1-932E50960B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B42ACC8-B407-A545-8747-70C9E4FFC1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1684C58-B665-FF49-B208-A89DB8EFEB35}"/>
              </a:ext>
            </a:extLst>
          </p:cNvPr>
          <p:cNvSpPr>
            <a:spLocks noGrp="1" noChangeArrowheads="1"/>
          </p:cNvSpPr>
          <p:nvPr>
            <p:ph type="sldNum" sz="quarter" idx="12"/>
          </p:nvPr>
        </p:nvSpPr>
        <p:spPr>
          <a:ln/>
        </p:spPr>
        <p:txBody>
          <a:bodyPr/>
          <a:lstStyle>
            <a:lvl1pPr>
              <a:defRPr/>
            </a:lvl1pPr>
          </a:lstStyle>
          <a:p>
            <a:pPr>
              <a:defRPr/>
            </a:pPr>
            <a:fld id="{5A050297-4C0F-EF41-9EAE-A7E016102A25}" type="slidenum">
              <a:rPr lang="en-US" altLang="zh-CN"/>
              <a:pPr>
                <a:defRPr/>
              </a:pPr>
              <a:t>‹#›</a:t>
            </a:fld>
            <a:endParaRPr lang="en-US" altLang="zh-CN"/>
          </a:p>
        </p:txBody>
      </p:sp>
    </p:spTree>
    <p:extLst>
      <p:ext uri="{BB962C8B-B14F-4D97-AF65-F5344CB8AC3E}">
        <p14:creationId xmlns:p14="http://schemas.microsoft.com/office/powerpoint/2010/main" val="270719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77DC2ED-ED61-6D44-87F4-1D118C65C209}"/>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47EEE03E-8397-E844-9843-F82DEF5C220A}"/>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755E04B-5711-0D42-B387-39BA0FB1D17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FCEAF62A-DB03-5441-876D-F9EA4E9BE0E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01C757B2-5F50-5C46-8920-CB5E308B0BB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F78A2917-48A3-7B4E-833F-3D6FEA4479E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F1C391-AAEA-4047-B452-916ED9F1AB8A}"/>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181BFC9-6D39-694D-9205-D3698ECD7645}"/>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3667514A-4664-6D4E-8813-F4901E7B08B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5D5D68DB-3AF2-B84A-B177-B84D105877F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87518883-E0C5-F34D-8011-FCC8FA08A61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D0E9B479-36A5-CA43-88FD-AA84290F9E64}" type="slidenum">
              <a:rPr lang="en-US" altLang="zh-CN"/>
              <a:pPr>
                <a:defRPr/>
              </a:pPr>
              <a:t>‹#›</a:t>
            </a:fld>
            <a:endParaRPr lang="en-US" altLang="zh-CN"/>
          </a:p>
        </p:txBody>
      </p:sp>
    </p:spTree>
    <p:extLst>
      <p:ext uri="{BB962C8B-B14F-4D97-AF65-F5344CB8AC3E}">
        <p14:creationId xmlns:p14="http://schemas.microsoft.com/office/powerpoint/2010/main" val="390526177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85557121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extLst>
      <p:ext uri="{BB962C8B-B14F-4D97-AF65-F5344CB8AC3E}">
        <p14:creationId xmlns:p14="http://schemas.microsoft.com/office/powerpoint/2010/main" val="322250732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cse.wustl.edu/~jain/cse571-09/ftp/honey/" TargetMode="External"/><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tinyurl.com/yc73cxc7" TargetMode="External"/><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avinetworks.com/what-is-load-balanci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sbay.com/cyber-security/ddos-protection"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uth0.com/access-management"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cynet.com/incident-response/nist-incident-respons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hyperlink" Target="https://www.exabeam.com/incident-response/step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amazon.ca/Computer-Security-Principles-Practice-3rd/dp/0133773922"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EA293B4-4726-2241-A3D5-D6B8D3AFE7C4}"/>
              </a:ext>
            </a:extLst>
          </p:cNvPr>
          <p:cNvSpPr>
            <a:spLocks noGrp="1" noChangeArrowheads="1"/>
          </p:cNvSpPr>
          <p:nvPr>
            <p:ph type="ctrTitle"/>
          </p:nvPr>
        </p:nvSpPr>
        <p:spPr>
          <a:xfrm>
            <a:off x="0" y="2130425"/>
            <a:ext cx="9144000" cy="1470025"/>
          </a:xfrm>
        </p:spPr>
        <p:txBody>
          <a:bodyPr/>
          <a:lstStyle/>
          <a:p>
            <a:pPr algn="l" eaLnBrk="1" hangingPunct="1"/>
            <a:r>
              <a:rPr lang="en-US" altLang="zh-CN" sz="5400" dirty="0"/>
              <a:t>Network Protection</a:t>
            </a:r>
          </a:p>
        </p:txBody>
      </p:sp>
      <p:sp>
        <p:nvSpPr>
          <p:cNvPr id="15362" name="Rectangle 3">
            <a:extLst>
              <a:ext uri="{FF2B5EF4-FFF2-40B4-BE49-F238E27FC236}">
                <a16:creationId xmlns:a16="http://schemas.microsoft.com/office/drawing/2014/main" id="{2847648D-F48A-184B-9287-C2139F7CBEB7}"/>
              </a:ext>
            </a:extLst>
          </p:cNvPr>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a:t>Kai Bu</a:t>
            </a:r>
          </a:p>
          <a:p>
            <a:pPr algn="l" eaLnBrk="1" hangingPunct="1">
              <a:lnSpc>
                <a:spcPct val="90000"/>
              </a:lnSpc>
            </a:pPr>
            <a:r>
              <a:rPr lang="en-US" altLang="zh-CN" sz="2800"/>
              <a:t>kaibu@zju.edu.cn</a:t>
            </a:r>
          </a:p>
          <a:p>
            <a:pPr algn="l" eaLnBrk="1" hangingPunct="1">
              <a:lnSpc>
                <a:spcPct val="90000"/>
              </a:lnSpc>
            </a:pPr>
            <a:r>
              <a:rPr lang="en-US" altLang="zh-CN" sz="2800"/>
              <a:t>http://list.zju.edu.cn/kaibu/netsec2022 </a:t>
            </a:r>
          </a:p>
        </p:txBody>
      </p:sp>
      <p:sp>
        <p:nvSpPr>
          <p:cNvPr id="4" name="矩形 3">
            <a:extLst>
              <a:ext uri="{FF2B5EF4-FFF2-40B4-BE49-F238E27FC236}">
                <a16:creationId xmlns:a16="http://schemas.microsoft.com/office/drawing/2014/main" id="{4C7C6B69-7FC8-E741-8714-6C0FB51559A7}"/>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600" b="1" dirty="0"/>
              <a:t>09</a:t>
            </a:r>
            <a:endParaRPr lang="zh-CN" alt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B5A3-2518-CB43-AC23-04AF0E02A2A9}"/>
              </a:ext>
            </a:extLst>
          </p:cNvPr>
          <p:cNvSpPr>
            <a:spLocks noGrp="1"/>
          </p:cNvSpPr>
          <p:nvPr>
            <p:ph type="title"/>
          </p:nvPr>
        </p:nvSpPr>
        <p:spPr/>
        <p:txBody>
          <a:bodyPr/>
          <a:lstStyle/>
          <a:p>
            <a:r>
              <a:rPr lang="en-CN" dirty="0"/>
              <a:t>IPS</a:t>
            </a:r>
          </a:p>
        </p:txBody>
      </p:sp>
      <p:sp>
        <p:nvSpPr>
          <p:cNvPr id="3" name="Content Placeholder 2">
            <a:extLst>
              <a:ext uri="{FF2B5EF4-FFF2-40B4-BE49-F238E27FC236}">
                <a16:creationId xmlns:a16="http://schemas.microsoft.com/office/drawing/2014/main" id="{CF10A706-1492-0C42-AC41-1ED158C8A141}"/>
              </a:ext>
            </a:extLst>
          </p:cNvPr>
          <p:cNvSpPr>
            <a:spLocks noGrp="1"/>
          </p:cNvSpPr>
          <p:nvPr>
            <p:ph idx="1"/>
          </p:nvPr>
        </p:nvSpPr>
        <p:spPr/>
        <p:txBody>
          <a:bodyPr/>
          <a:lstStyle/>
          <a:p>
            <a:r>
              <a:rPr lang="en-US" dirty="0">
                <a:solidFill>
                  <a:srgbClr val="00B0F0"/>
                </a:solidFill>
              </a:rPr>
              <a:t>A</a:t>
            </a:r>
            <a:r>
              <a:rPr lang="en-CN" dirty="0">
                <a:solidFill>
                  <a:srgbClr val="00B0F0"/>
                </a:solidFill>
              </a:rPr>
              <a:t>nomaly detection</a:t>
            </a:r>
            <a:r>
              <a:rPr lang="en-CN" dirty="0"/>
              <a:t> to identify behavior different from legitimate users</a:t>
            </a:r>
          </a:p>
          <a:p>
            <a:r>
              <a:rPr lang="en-US" dirty="0">
                <a:solidFill>
                  <a:srgbClr val="00B0F0"/>
                </a:solidFill>
              </a:rPr>
              <a:t>Signature/heuristic detection </a:t>
            </a:r>
            <a:r>
              <a:rPr lang="en-US" dirty="0"/>
              <a:t>to </a:t>
            </a:r>
            <a:r>
              <a:rPr lang="en-US" altLang="zh-CN" dirty="0"/>
              <a:t>identify malicious behavior</a:t>
            </a:r>
            <a:endParaRPr lang="en-CN" dirty="0"/>
          </a:p>
        </p:txBody>
      </p:sp>
    </p:spTree>
    <p:extLst>
      <p:ext uri="{BB962C8B-B14F-4D97-AF65-F5344CB8AC3E}">
        <p14:creationId xmlns:p14="http://schemas.microsoft.com/office/powerpoint/2010/main" val="188177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CEC4-C15B-3941-8BAD-69C0E6AF051C}"/>
              </a:ext>
            </a:extLst>
          </p:cNvPr>
          <p:cNvSpPr>
            <a:spLocks noGrp="1"/>
          </p:cNvSpPr>
          <p:nvPr>
            <p:ph type="title"/>
          </p:nvPr>
        </p:nvSpPr>
        <p:spPr/>
        <p:txBody>
          <a:bodyPr/>
          <a:lstStyle/>
          <a:p>
            <a:r>
              <a:rPr lang="en-CN" dirty="0">
                <a:solidFill>
                  <a:srgbClr val="00B0F0"/>
                </a:solidFill>
              </a:rPr>
              <a:t>Honeypot</a:t>
            </a:r>
          </a:p>
        </p:txBody>
      </p:sp>
      <p:sp>
        <p:nvSpPr>
          <p:cNvPr id="3" name="Content Placeholder 2">
            <a:extLst>
              <a:ext uri="{FF2B5EF4-FFF2-40B4-BE49-F238E27FC236}">
                <a16:creationId xmlns:a16="http://schemas.microsoft.com/office/drawing/2014/main" id="{724AD363-A0C4-CF4D-A294-CE26617656A5}"/>
              </a:ext>
            </a:extLst>
          </p:cNvPr>
          <p:cNvSpPr>
            <a:spLocks noGrp="1"/>
          </p:cNvSpPr>
          <p:nvPr>
            <p:ph idx="1"/>
          </p:nvPr>
        </p:nvSpPr>
        <p:spPr/>
        <p:txBody>
          <a:bodyPr/>
          <a:lstStyle/>
          <a:p>
            <a:r>
              <a:rPr lang="en-US" dirty="0"/>
              <a:t>D</a:t>
            </a:r>
            <a:r>
              <a:rPr lang="en-CN" dirty="0"/>
              <a:t>ecoy systems designed to lure a potential attacker away from critical systems</a:t>
            </a:r>
          </a:p>
          <a:p>
            <a:r>
              <a:rPr lang="en-US" dirty="0"/>
              <a:t>C</a:t>
            </a:r>
            <a:r>
              <a:rPr lang="en-CN" dirty="0"/>
              <a:t>ollect information about the attacker’s activity</a:t>
            </a:r>
          </a:p>
          <a:p>
            <a:r>
              <a:rPr lang="en-US" dirty="0"/>
              <a:t>E</a:t>
            </a:r>
            <a:r>
              <a:rPr lang="en-CN" dirty="0"/>
              <a:t>ncourage the attacker to stay on the system long enough for administrators to respond</a:t>
            </a:r>
          </a:p>
        </p:txBody>
      </p:sp>
    </p:spTree>
    <p:extLst>
      <p:ext uri="{BB962C8B-B14F-4D97-AF65-F5344CB8AC3E}">
        <p14:creationId xmlns:p14="http://schemas.microsoft.com/office/powerpoint/2010/main" val="260501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CEC4-C15B-3941-8BAD-69C0E6AF051C}"/>
              </a:ext>
            </a:extLst>
          </p:cNvPr>
          <p:cNvSpPr>
            <a:spLocks noGrp="1"/>
          </p:cNvSpPr>
          <p:nvPr>
            <p:ph type="title"/>
          </p:nvPr>
        </p:nvSpPr>
        <p:spPr/>
        <p:txBody>
          <a:bodyPr/>
          <a:lstStyle/>
          <a:p>
            <a:r>
              <a:rPr lang="en-CN" dirty="0"/>
              <a:t>Honeypot</a:t>
            </a:r>
          </a:p>
        </p:txBody>
      </p:sp>
      <p:pic>
        <p:nvPicPr>
          <p:cNvPr id="20482" name="Picture 2" descr="A Practical Guide to Honeypots">
            <a:extLst>
              <a:ext uri="{FF2B5EF4-FFF2-40B4-BE49-F238E27FC236}">
                <a16:creationId xmlns:a16="http://schemas.microsoft.com/office/drawing/2014/main" id="{CFF16F94-BF15-E44B-BE12-B6825EE2C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534751"/>
            <a:ext cx="5029200" cy="5183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534ED3FC-0F5A-BF48-8F60-F1F2F83F1519}"/>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hlinkClick r:id="rId3"/>
              </a:rPr>
              <a:t>https://www.cse.wustl.edu/~jain/cse571-09/ftp/honey/</a:t>
            </a:r>
            <a:r>
              <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3" name="Content Placeholder 2">
            <a:extLst>
              <a:ext uri="{FF2B5EF4-FFF2-40B4-BE49-F238E27FC236}">
                <a16:creationId xmlns:a16="http://schemas.microsoft.com/office/drawing/2014/main" id="{724AD363-A0C4-CF4D-A294-CE26617656A5}"/>
              </a:ext>
            </a:extLst>
          </p:cNvPr>
          <p:cNvSpPr>
            <a:spLocks noGrp="1"/>
          </p:cNvSpPr>
          <p:nvPr>
            <p:ph idx="1"/>
          </p:nvPr>
        </p:nvSpPr>
        <p:spPr>
          <a:xfrm>
            <a:off x="457200" y="1600200"/>
            <a:ext cx="4191000" cy="5257800"/>
          </a:xfrm>
        </p:spPr>
        <p:txBody>
          <a:bodyPr/>
          <a:lstStyle/>
          <a:p>
            <a:r>
              <a:rPr lang="en-US" dirty="0"/>
              <a:t>D</a:t>
            </a:r>
            <a:r>
              <a:rPr lang="en-CN" dirty="0"/>
              <a:t>ecoy systems designed to lure a potential attacker away from critical systems</a:t>
            </a:r>
          </a:p>
          <a:p>
            <a:r>
              <a:rPr lang="en-US" dirty="0"/>
              <a:t>C</a:t>
            </a:r>
            <a:r>
              <a:rPr lang="en-CN" dirty="0"/>
              <a:t>ollect information about the attacker’s activity</a:t>
            </a:r>
          </a:p>
        </p:txBody>
      </p:sp>
    </p:spTree>
    <p:extLst>
      <p:ext uri="{BB962C8B-B14F-4D97-AF65-F5344CB8AC3E}">
        <p14:creationId xmlns:p14="http://schemas.microsoft.com/office/powerpoint/2010/main" val="270578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4B74-3B42-4446-8066-E536F0443E3B}"/>
              </a:ext>
            </a:extLst>
          </p:cNvPr>
          <p:cNvSpPr>
            <a:spLocks noGrp="1"/>
          </p:cNvSpPr>
          <p:nvPr>
            <p:ph type="title"/>
          </p:nvPr>
        </p:nvSpPr>
        <p:spPr/>
        <p:txBody>
          <a:bodyPr/>
          <a:lstStyle/>
          <a:p>
            <a:r>
              <a:rPr lang="en-CN" dirty="0">
                <a:solidFill>
                  <a:srgbClr val="00B0F0"/>
                </a:solidFill>
              </a:rPr>
              <a:t>Honeywords</a:t>
            </a:r>
          </a:p>
        </p:txBody>
      </p:sp>
      <p:sp>
        <p:nvSpPr>
          <p:cNvPr id="3" name="Content Placeholder 2">
            <a:extLst>
              <a:ext uri="{FF2B5EF4-FFF2-40B4-BE49-F238E27FC236}">
                <a16:creationId xmlns:a16="http://schemas.microsoft.com/office/drawing/2014/main" id="{C7AEB2CD-F792-1B4F-ACF6-AF7EBF3AECE0}"/>
              </a:ext>
            </a:extLst>
          </p:cNvPr>
          <p:cNvSpPr>
            <a:spLocks noGrp="1"/>
          </p:cNvSpPr>
          <p:nvPr>
            <p:ph idx="1"/>
          </p:nvPr>
        </p:nvSpPr>
        <p:spPr>
          <a:xfrm>
            <a:off x="457200" y="1600200"/>
            <a:ext cx="8839200" cy="5257800"/>
          </a:xfrm>
        </p:spPr>
        <p:txBody>
          <a:bodyPr/>
          <a:lstStyle/>
          <a:p>
            <a:r>
              <a:rPr lang="en-US" dirty="0"/>
              <a:t>Associate false passwords (honeywords) with each user’s account </a:t>
            </a:r>
          </a:p>
          <a:p>
            <a:r>
              <a:rPr lang="en-US" dirty="0"/>
              <a:t>Attacker that steals (hashed) password file cannot distinguish from passwords from honeywords</a:t>
            </a:r>
          </a:p>
          <a:p>
            <a:r>
              <a:rPr lang="en-US" dirty="0"/>
              <a:t>Attempted login using a honeyword sets off an alarm</a:t>
            </a:r>
            <a:endParaRPr lang="en-CN" dirty="0"/>
          </a:p>
        </p:txBody>
      </p:sp>
    </p:spTree>
    <p:extLst>
      <p:ext uri="{BB962C8B-B14F-4D97-AF65-F5344CB8AC3E}">
        <p14:creationId xmlns:p14="http://schemas.microsoft.com/office/powerpoint/2010/main" val="329295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75E6E-9B6A-D347-AFF0-413ACEA2ADDD}"/>
              </a:ext>
            </a:extLst>
          </p:cNvPr>
          <p:cNvPicPr>
            <a:picLocks noChangeAspect="1"/>
          </p:cNvPicPr>
          <p:nvPr/>
        </p:nvPicPr>
        <p:blipFill>
          <a:blip r:embed="rId2"/>
          <a:stretch>
            <a:fillRect/>
          </a:stretch>
        </p:blipFill>
        <p:spPr>
          <a:xfrm>
            <a:off x="2246984" y="1574862"/>
            <a:ext cx="6135016" cy="5283138"/>
          </a:xfrm>
          <a:prstGeom prst="rect">
            <a:avLst/>
          </a:prstGeom>
        </p:spPr>
      </p:pic>
      <p:sp>
        <p:nvSpPr>
          <p:cNvPr id="5" name="TextBox 4">
            <a:extLst>
              <a:ext uri="{FF2B5EF4-FFF2-40B4-BE49-F238E27FC236}">
                <a16:creationId xmlns:a16="http://schemas.microsoft.com/office/drawing/2014/main" id="{984D3BAE-C76C-CE4D-9D39-64074A164411}"/>
              </a:ext>
            </a:extLst>
          </p:cNvPr>
          <p:cNvSpPr txBox="1"/>
          <p:nvPr/>
        </p:nvSpPr>
        <p:spPr>
          <a:xfrm>
            <a:off x="457200" y="4114800"/>
            <a:ext cx="1898277" cy="461665"/>
          </a:xfrm>
          <a:prstGeom prst="rect">
            <a:avLst/>
          </a:prstGeom>
          <a:noFill/>
        </p:spPr>
        <p:txBody>
          <a:bodyPr wrap="square" rtlCol="0">
            <a:spAutoFit/>
          </a:bodyPr>
          <a:lstStyle/>
          <a:p>
            <a:r>
              <a:rPr lang="en-US" sz="2400" dirty="0">
                <a:solidFill>
                  <a:schemeClr val="bg2"/>
                </a:solidFill>
              </a:rPr>
              <a:t>H</a:t>
            </a:r>
            <a:r>
              <a:rPr lang="en-CN" sz="2400" dirty="0">
                <a:solidFill>
                  <a:schemeClr val="bg2"/>
                </a:solidFill>
              </a:rPr>
              <a:t>oneywords</a:t>
            </a:r>
          </a:p>
        </p:txBody>
      </p:sp>
      <p:sp>
        <p:nvSpPr>
          <p:cNvPr id="2" name="Title 1">
            <a:extLst>
              <a:ext uri="{FF2B5EF4-FFF2-40B4-BE49-F238E27FC236}">
                <a16:creationId xmlns:a16="http://schemas.microsoft.com/office/drawing/2014/main" id="{9A4D7C7D-D1A4-824E-955F-239C222EA127}"/>
              </a:ext>
            </a:extLst>
          </p:cNvPr>
          <p:cNvSpPr>
            <a:spLocks noGrp="1"/>
          </p:cNvSpPr>
          <p:nvPr>
            <p:ph type="title"/>
          </p:nvPr>
        </p:nvSpPr>
        <p:spPr/>
        <p:txBody>
          <a:bodyPr/>
          <a:lstStyle/>
          <a:p>
            <a:r>
              <a:rPr lang="en-CN" dirty="0"/>
              <a:t>Honeywords</a:t>
            </a:r>
          </a:p>
        </p:txBody>
      </p:sp>
      <p:sp>
        <p:nvSpPr>
          <p:cNvPr id="6" name="TextBox 3">
            <a:extLst>
              <a:ext uri="{FF2B5EF4-FFF2-40B4-BE49-F238E27FC236}">
                <a16:creationId xmlns:a16="http://schemas.microsoft.com/office/drawing/2014/main" id="{3D81AFAF-FF84-7C4E-8FFC-3C455BFEF6F8}"/>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lgn="r">
              <a:spcBef>
                <a:spcPct val="0"/>
              </a:spcBef>
              <a:buNone/>
            </a:pPr>
            <a:r>
              <a:rPr lang="en-US" altLang="en-CN" sz="2000" dirty="0">
                <a:solidFill>
                  <a:srgbClr val="000000"/>
                </a:solidFill>
                <a:latin typeface="Arial" panose="020B0604020202020204" pitchFamily="34" charset="0"/>
                <a:hlinkClick r:id="rId3"/>
              </a:rPr>
              <a:t>https://tinyurl.com/yc73cxc7</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12357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9135-C8C1-F644-8316-615DCF197210}"/>
              </a:ext>
            </a:extLst>
          </p:cNvPr>
          <p:cNvSpPr>
            <a:spLocks noGrp="1"/>
          </p:cNvSpPr>
          <p:nvPr>
            <p:ph type="title"/>
          </p:nvPr>
        </p:nvSpPr>
        <p:spPr/>
        <p:txBody>
          <a:bodyPr/>
          <a:lstStyle/>
          <a:p>
            <a:r>
              <a:rPr lang="en-CN" dirty="0">
                <a:solidFill>
                  <a:srgbClr val="00B0F0"/>
                </a:solidFill>
              </a:rPr>
              <a:t>Load Balancing</a:t>
            </a:r>
          </a:p>
        </p:txBody>
      </p:sp>
      <p:sp>
        <p:nvSpPr>
          <p:cNvPr id="3" name="Content Placeholder 2">
            <a:extLst>
              <a:ext uri="{FF2B5EF4-FFF2-40B4-BE49-F238E27FC236}">
                <a16:creationId xmlns:a16="http://schemas.microsoft.com/office/drawing/2014/main" id="{0CFC675E-C882-D54A-B275-455C0A975595}"/>
              </a:ext>
            </a:extLst>
          </p:cNvPr>
          <p:cNvSpPr>
            <a:spLocks noGrp="1"/>
          </p:cNvSpPr>
          <p:nvPr>
            <p:ph idx="1"/>
          </p:nvPr>
        </p:nvSpPr>
        <p:spPr/>
        <p:txBody>
          <a:bodyPr/>
          <a:lstStyle/>
          <a:p>
            <a:r>
              <a:rPr lang="en-US" dirty="0"/>
              <a:t>D</a:t>
            </a:r>
            <a:r>
              <a:rPr lang="en-CN" dirty="0"/>
              <a:t>istribute network traffic across multiple servers</a:t>
            </a:r>
          </a:p>
          <a:p>
            <a:r>
              <a:rPr lang="en-US" dirty="0"/>
              <a:t>M</a:t>
            </a:r>
            <a:r>
              <a:rPr lang="en-CN" dirty="0"/>
              <a:t>itigate single point of failure</a:t>
            </a:r>
          </a:p>
        </p:txBody>
      </p:sp>
      <p:pic>
        <p:nvPicPr>
          <p:cNvPr id="4" name="Picture 3">
            <a:extLst>
              <a:ext uri="{FF2B5EF4-FFF2-40B4-BE49-F238E27FC236}">
                <a16:creationId xmlns:a16="http://schemas.microsoft.com/office/drawing/2014/main" id="{5279EE19-6DF6-974C-B5C9-2B6B4FD8AEF6}"/>
              </a:ext>
            </a:extLst>
          </p:cNvPr>
          <p:cNvPicPr>
            <a:picLocks noChangeAspect="1"/>
          </p:cNvPicPr>
          <p:nvPr/>
        </p:nvPicPr>
        <p:blipFill>
          <a:blip r:embed="rId2"/>
          <a:stretch>
            <a:fillRect/>
          </a:stretch>
        </p:blipFill>
        <p:spPr>
          <a:xfrm>
            <a:off x="0" y="3533608"/>
            <a:ext cx="9144000" cy="1747943"/>
          </a:xfrm>
          <a:prstGeom prst="rect">
            <a:avLst/>
          </a:prstGeom>
        </p:spPr>
      </p:pic>
      <p:sp>
        <p:nvSpPr>
          <p:cNvPr id="5" name="TextBox 3">
            <a:extLst>
              <a:ext uri="{FF2B5EF4-FFF2-40B4-BE49-F238E27FC236}">
                <a16:creationId xmlns:a16="http://schemas.microsoft.com/office/drawing/2014/main" id="{26D59B54-23D7-504B-A101-E79F1840309D}"/>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lgn="r">
              <a:spcBef>
                <a:spcPct val="0"/>
              </a:spcBef>
              <a:buNone/>
            </a:pPr>
            <a:r>
              <a:rPr lang="en-US" altLang="en-CN" sz="2000" dirty="0">
                <a:solidFill>
                  <a:srgbClr val="000000"/>
                </a:solidFill>
                <a:latin typeface="Arial" panose="020B0604020202020204" pitchFamily="34" charset="0"/>
                <a:hlinkClick r:id="rId3"/>
              </a:rPr>
              <a:t>https://avinetworks.com/what-is-load-balancing/</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081895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0B2E-E3F2-8848-816F-F987455DF999}"/>
              </a:ext>
            </a:extLst>
          </p:cNvPr>
          <p:cNvSpPr>
            <a:spLocks noGrp="1"/>
          </p:cNvSpPr>
          <p:nvPr>
            <p:ph type="title"/>
          </p:nvPr>
        </p:nvSpPr>
        <p:spPr/>
        <p:txBody>
          <a:bodyPr/>
          <a:lstStyle/>
          <a:p>
            <a:r>
              <a:rPr lang="en-CN" dirty="0"/>
              <a:t>Load Balancing</a:t>
            </a:r>
          </a:p>
        </p:txBody>
      </p:sp>
      <p:sp>
        <p:nvSpPr>
          <p:cNvPr id="3" name="Content Placeholder 2">
            <a:extLst>
              <a:ext uri="{FF2B5EF4-FFF2-40B4-BE49-F238E27FC236}">
                <a16:creationId xmlns:a16="http://schemas.microsoft.com/office/drawing/2014/main" id="{5CBD45AB-D092-F542-B85A-954741DFAE07}"/>
              </a:ext>
            </a:extLst>
          </p:cNvPr>
          <p:cNvSpPr>
            <a:spLocks noGrp="1"/>
          </p:cNvSpPr>
          <p:nvPr>
            <p:ph idx="1"/>
          </p:nvPr>
        </p:nvSpPr>
        <p:spPr/>
        <p:txBody>
          <a:bodyPr/>
          <a:lstStyle/>
          <a:p>
            <a:r>
              <a:rPr lang="en-CN" dirty="0"/>
              <a:t>Least Connection Method</a:t>
            </a:r>
          </a:p>
          <a:p>
            <a:r>
              <a:rPr lang="en-CN" dirty="0"/>
              <a:t>Least Response Time Method</a:t>
            </a:r>
          </a:p>
          <a:p>
            <a:r>
              <a:rPr lang="en-CN" dirty="0"/>
              <a:t>Round Robin Method</a:t>
            </a:r>
          </a:p>
          <a:p>
            <a:r>
              <a:rPr lang="en-CN" dirty="0"/>
              <a:t>IP Hash</a:t>
            </a:r>
          </a:p>
        </p:txBody>
      </p:sp>
    </p:spTree>
    <p:extLst>
      <p:ext uri="{BB962C8B-B14F-4D97-AF65-F5344CB8AC3E}">
        <p14:creationId xmlns:p14="http://schemas.microsoft.com/office/powerpoint/2010/main" val="37632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0B2E-E3F2-8848-816F-F987455DF999}"/>
              </a:ext>
            </a:extLst>
          </p:cNvPr>
          <p:cNvSpPr>
            <a:spLocks noGrp="1"/>
          </p:cNvSpPr>
          <p:nvPr>
            <p:ph type="title"/>
          </p:nvPr>
        </p:nvSpPr>
        <p:spPr/>
        <p:txBody>
          <a:bodyPr/>
          <a:lstStyle/>
          <a:p>
            <a:r>
              <a:rPr lang="en-CN" dirty="0"/>
              <a:t>Load Balancing</a:t>
            </a:r>
          </a:p>
        </p:txBody>
      </p:sp>
      <p:sp>
        <p:nvSpPr>
          <p:cNvPr id="3" name="Content Placeholder 2">
            <a:extLst>
              <a:ext uri="{FF2B5EF4-FFF2-40B4-BE49-F238E27FC236}">
                <a16:creationId xmlns:a16="http://schemas.microsoft.com/office/drawing/2014/main" id="{5CBD45AB-D092-F542-B85A-954741DFAE07}"/>
              </a:ext>
            </a:extLst>
          </p:cNvPr>
          <p:cNvSpPr>
            <a:spLocks noGrp="1"/>
          </p:cNvSpPr>
          <p:nvPr>
            <p:ph idx="1"/>
          </p:nvPr>
        </p:nvSpPr>
        <p:spPr/>
        <p:txBody>
          <a:bodyPr/>
          <a:lstStyle/>
          <a:p>
            <a:r>
              <a:rPr lang="en-CN" dirty="0">
                <a:solidFill>
                  <a:srgbClr val="00B0F0"/>
                </a:solidFill>
              </a:rPr>
              <a:t>Least Connection Method                 </a:t>
            </a:r>
            <a:r>
              <a:rPr lang="en-CN" dirty="0"/>
              <a:t>direct traffic to the server with the fewest active connections</a:t>
            </a:r>
          </a:p>
          <a:p>
            <a:r>
              <a:rPr lang="en-CN" dirty="0"/>
              <a:t>Least Response Time Method</a:t>
            </a:r>
          </a:p>
          <a:p>
            <a:r>
              <a:rPr lang="en-CN" dirty="0"/>
              <a:t>Round Robin Method</a:t>
            </a:r>
          </a:p>
          <a:p>
            <a:r>
              <a:rPr lang="en-CN" dirty="0"/>
              <a:t>IP Hash</a:t>
            </a:r>
          </a:p>
        </p:txBody>
      </p:sp>
    </p:spTree>
    <p:extLst>
      <p:ext uri="{BB962C8B-B14F-4D97-AF65-F5344CB8AC3E}">
        <p14:creationId xmlns:p14="http://schemas.microsoft.com/office/powerpoint/2010/main" val="3124502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0B2E-E3F2-8848-816F-F987455DF999}"/>
              </a:ext>
            </a:extLst>
          </p:cNvPr>
          <p:cNvSpPr>
            <a:spLocks noGrp="1"/>
          </p:cNvSpPr>
          <p:nvPr>
            <p:ph type="title"/>
          </p:nvPr>
        </p:nvSpPr>
        <p:spPr/>
        <p:txBody>
          <a:bodyPr/>
          <a:lstStyle/>
          <a:p>
            <a:r>
              <a:rPr lang="en-CN" dirty="0"/>
              <a:t>Load Balancing</a:t>
            </a:r>
          </a:p>
        </p:txBody>
      </p:sp>
      <p:sp>
        <p:nvSpPr>
          <p:cNvPr id="3" name="Content Placeholder 2">
            <a:extLst>
              <a:ext uri="{FF2B5EF4-FFF2-40B4-BE49-F238E27FC236}">
                <a16:creationId xmlns:a16="http://schemas.microsoft.com/office/drawing/2014/main" id="{5CBD45AB-D092-F542-B85A-954741DFAE07}"/>
              </a:ext>
            </a:extLst>
          </p:cNvPr>
          <p:cNvSpPr>
            <a:spLocks noGrp="1"/>
          </p:cNvSpPr>
          <p:nvPr>
            <p:ph idx="1"/>
          </p:nvPr>
        </p:nvSpPr>
        <p:spPr/>
        <p:txBody>
          <a:bodyPr/>
          <a:lstStyle/>
          <a:p>
            <a:r>
              <a:rPr lang="en-CN" dirty="0"/>
              <a:t>Least Connection Method</a:t>
            </a:r>
          </a:p>
          <a:p>
            <a:r>
              <a:rPr lang="en-CN" dirty="0">
                <a:solidFill>
                  <a:srgbClr val="00B0F0"/>
                </a:solidFill>
              </a:rPr>
              <a:t>Least Response Time Method                </a:t>
            </a:r>
            <a:r>
              <a:rPr lang="en-CN" dirty="0"/>
              <a:t>direct traffic to the server with the fewest active connections and the lowest average response time</a:t>
            </a:r>
          </a:p>
          <a:p>
            <a:r>
              <a:rPr lang="en-CN" dirty="0"/>
              <a:t>Round Robin Method</a:t>
            </a:r>
          </a:p>
          <a:p>
            <a:r>
              <a:rPr lang="en-CN" dirty="0"/>
              <a:t>IP Hash</a:t>
            </a:r>
          </a:p>
        </p:txBody>
      </p:sp>
    </p:spTree>
    <p:extLst>
      <p:ext uri="{BB962C8B-B14F-4D97-AF65-F5344CB8AC3E}">
        <p14:creationId xmlns:p14="http://schemas.microsoft.com/office/powerpoint/2010/main" val="112831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0B2E-E3F2-8848-816F-F987455DF999}"/>
              </a:ext>
            </a:extLst>
          </p:cNvPr>
          <p:cNvSpPr>
            <a:spLocks noGrp="1"/>
          </p:cNvSpPr>
          <p:nvPr>
            <p:ph type="title"/>
          </p:nvPr>
        </p:nvSpPr>
        <p:spPr/>
        <p:txBody>
          <a:bodyPr/>
          <a:lstStyle/>
          <a:p>
            <a:r>
              <a:rPr lang="en-CN" dirty="0"/>
              <a:t>Load Balancing</a:t>
            </a:r>
          </a:p>
        </p:txBody>
      </p:sp>
      <p:sp>
        <p:nvSpPr>
          <p:cNvPr id="3" name="Content Placeholder 2">
            <a:extLst>
              <a:ext uri="{FF2B5EF4-FFF2-40B4-BE49-F238E27FC236}">
                <a16:creationId xmlns:a16="http://schemas.microsoft.com/office/drawing/2014/main" id="{5CBD45AB-D092-F542-B85A-954741DFAE07}"/>
              </a:ext>
            </a:extLst>
          </p:cNvPr>
          <p:cNvSpPr>
            <a:spLocks noGrp="1"/>
          </p:cNvSpPr>
          <p:nvPr>
            <p:ph idx="1"/>
          </p:nvPr>
        </p:nvSpPr>
        <p:spPr/>
        <p:txBody>
          <a:bodyPr/>
          <a:lstStyle/>
          <a:p>
            <a:r>
              <a:rPr lang="en-CN" dirty="0"/>
              <a:t>Least Connection Method</a:t>
            </a:r>
          </a:p>
          <a:p>
            <a:r>
              <a:rPr lang="en-CN" dirty="0"/>
              <a:t>Least Response Time Method               </a:t>
            </a:r>
          </a:p>
          <a:p>
            <a:r>
              <a:rPr lang="en-CN" dirty="0">
                <a:solidFill>
                  <a:srgbClr val="00B0F0"/>
                </a:solidFill>
              </a:rPr>
              <a:t>Round Robin Method                          </a:t>
            </a:r>
            <a:r>
              <a:rPr lang="en-CN" dirty="0"/>
              <a:t>direct traffic to one server after another following a fixed sequence</a:t>
            </a:r>
          </a:p>
          <a:p>
            <a:r>
              <a:rPr lang="en-CN" dirty="0"/>
              <a:t>IP Hash</a:t>
            </a:r>
          </a:p>
        </p:txBody>
      </p:sp>
    </p:spTree>
    <p:extLst>
      <p:ext uri="{BB962C8B-B14F-4D97-AF65-F5344CB8AC3E}">
        <p14:creationId xmlns:p14="http://schemas.microsoft.com/office/powerpoint/2010/main" val="210333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9046772-9EEC-1B45-B28B-814087E34229}"/>
              </a:ext>
            </a:extLst>
          </p:cNvPr>
          <p:cNvSpPr>
            <a:spLocks noGrp="1" noChangeArrowheads="1"/>
          </p:cNvSpPr>
          <p:nvPr>
            <p:ph type="ctrTitle"/>
          </p:nvPr>
        </p:nvSpPr>
        <p:spPr>
          <a:xfrm>
            <a:off x="0" y="2130425"/>
            <a:ext cx="9144000" cy="1470025"/>
          </a:xfrm>
        </p:spPr>
        <p:txBody>
          <a:bodyPr/>
          <a:lstStyle/>
          <a:p>
            <a:pPr algn="l" eaLnBrk="1" hangingPunct="1"/>
            <a:r>
              <a:rPr lang="en-US" altLang="zh-CN" sz="5400" dirty="0"/>
              <a:t>Network Protection</a:t>
            </a:r>
          </a:p>
        </p:txBody>
      </p:sp>
      <p:sp>
        <p:nvSpPr>
          <p:cNvPr id="3" name="Rectangle 2">
            <a:extLst>
              <a:ext uri="{FF2B5EF4-FFF2-40B4-BE49-F238E27FC236}">
                <a16:creationId xmlns:a16="http://schemas.microsoft.com/office/drawing/2014/main" id="{4A67B60E-07A9-0146-9CAF-C1ACC7AE4A53}"/>
              </a:ext>
            </a:extLst>
          </p:cNvPr>
          <p:cNvSpPr>
            <a:spLocks noChangeArrowheads="1"/>
          </p:cNvSpPr>
          <p:nvPr/>
        </p:nvSpPr>
        <p:spPr bwMode="auto">
          <a:xfrm>
            <a:off x="0" y="2971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highly miscellaneous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0B2E-E3F2-8848-816F-F987455DF999}"/>
              </a:ext>
            </a:extLst>
          </p:cNvPr>
          <p:cNvSpPr>
            <a:spLocks noGrp="1"/>
          </p:cNvSpPr>
          <p:nvPr>
            <p:ph type="title"/>
          </p:nvPr>
        </p:nvSpPr>
        <p:spPr/>
        <p:txBody>
          <a:bodyPr/>
          <a:lstStyle/>
          <a:p>
            <a:r>
              <a:rPr lang="en-CN" dirty="0"/>
              <a:t>Load Balancing</a:t>
            </a:r>
          </a:p>
        </p:txBody>
      </p:sp>
      <p:sp>
        <p:nvSpPr>
          <p:cNvPr id="3" name="Content Placeholder 2">
            <a:extLst>
              <a:ext uri="{FF2B5EF4-FFF2-40B4-BE49-F238E27FC236}">
                <a16:creationId xmlns:a16="http://schemas.microsoft.com/office/drawing/2014/main" id="{5CBD45AB-D092-F542-B85A-954741DFAE07}"/>
              </a:ext>
            </a:extLst>
          </p:cNvPr>
          <p:cNvSpPr>
            <a:spLocks noGrp="1"/>
          </p:cNvSpPr>
          <p:nvPr>
            <p:ph idx="1"/>
          </p:nvPr>
        </p:nvSpPr>
        <p:spPr/>
        <p:txBody>
          <a:bodyPr/>
          <a:lstStyle/>
          <a:p>
            <a:r>
              <a:rPr lang="en-CN" dirty="0"/>
              <a:t>Least Connection Method</a:t>
            </a:r>
          </a:p>
          <a:p>
            <a:r>
              <a:rPr lang="en-CN" dirty="0"/>
              <a:t>Least Response Time Method               </a:t>
            </a:r>
          </a:p>
          <a:p>
            <a:r>
              <a:rPr lang="en-CN" dirty="0"/>
              <a:t>Round Robin Method                         </a:t>
            </a:r>
          </a:p>
          <a:p>
            <a:r>
              <a:rPr lang="en-CN" dirty="0">
                <a:solidFill>
                  <a:srgbClr val="00B0F0"/>
                </a:solidFill>
              </a:rPr>
              <a:t>IP Hash                                               </a:t>
            </a:r>
            <a:r>
              <a:rPr lang="en-CN" dirty="0"/>
              <a:t>direct traffic to the server indexed by the hash of the IP address</a:t>
            </a:r>
          </a:p>
        </p:txBody>
      </p:sp>
    </p:spTree>
    <p:extLst>
      <p:ext uri="{BB962C8B-B14F-4D97-AF65-F5344CB8AC3E}">
        <p14:creationId xmlns:p14="http://schemas.microsoft.com/office/powerpoint/2010/main" val="342122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91DD-3489-ED47-A787-1D588D4C25EB}"/>
              </a:ext>
            </a:extLst>
          </p:cNvPr>
          <p:cNvSpPr>
            <a:spLocks noGrp="1"/>
          </p:cNvSpPr>
          <p:nvPr>
            <p:ph type="title"/>
          </p:nvPr>
        </p:nvSpPr>
        <p:spPr/>
        <p:txBody>
          <a:bodyPr/>
          <a:lstStyle/>
          <a:p>
            <a:r>
              <a:rPr lang="en-CN" dirty="0">
                <a:solidFill>
                  <a:srgbClr val="00B0F0"/>
                </a:solidFill>
              </a:rPr>
              <a:t>Traffic Scrubbing</a:t>
            </a:r>
          </a:p>
        </p:txBody>
      </p:sp>
      <p:sp>
        <p:nvSpPr>
          <p:cNvPr id="3" name="Content Placeholder 2">
            <a:extLst>
              <a:ext uri="{FF2B5EF4-FFF2-40B4-BE49-F238E27FC236}">
                <a16:creationId xmlns:a16="http://schemas.microsoft.com/office/drawing/2014/main" id="{169FE3CC-4BA7-494E-8EB5-D5B1E3F107FD}"/>
              </a:ext>
            </a:extLst>
          </p:cNvPr>
          <p:cNvSpPr>
            <a:spLocks noGrp="1"/>
          </p:cNvSpPr>
          <p:nvPr>
            <p:ph idx="1"/>
          </p:nvPr>
        </p:nvSpPr>
        <p:spPr>
          <a:xfrm>
            <a:off x="457200" y="1600200"/>
            <a:ext cx="8839200" cy="5257800"/>
          </a:xfrm>
        </p:spPr>
        <p:txBody>
          <a:bodyPr/>
          <a:lstStyle/>
          <a:p>
            <a:r>
              <a:rPr lang="en-US" dirty="0"/>
              <a:t>U</a:t>
            </a:r>
            <a:r>
              <a:rPr lang="en-CN" dirty="0"/>
              <a:t>se a data cleansing service that analyzes traffic and filter maliciou traffic</a:t>
            </a:r>
          </a:p>
          <a:p>
            <a:r>
              <a:rPr lang="en-US" dirty="0"/>
              <a:t>S</a:t>
            </a:r>
            <a:r>
              <a:rPr lang="en-CN" dirty="0"/>
              <a:t>uch service provider should be equipped with sufficient resources to sustain high volumetric floods</a:t>
            </a:r>
          </a:p>
        </p:txBody>
      </p:sp>
    </p:spTree>
    <p:extLst>
      <p:ext uri="{BB962C8B-B14F-4D97-AF65-F5344CB8AC3E}">
        <p14:creationId xmlns:p14="http://schemas.microsoft.com/office/powerpoint/2010/main" val="277316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91DD-3489-ED47-A787-1D588D4C25EB}"/>
              </a:ext>
            </a:extLst>
          </p:cNvPr>
          <p:cNvSpPr>
            <a:spLocks noGrp="1"/>
          </p:cNvSpPr>
          <p:nvPr>
            <p:ph type="title"/>
          </p:nvPr>
        </p:nvSpPr>
        <p:spPr/>
        <p:txBody>
          <a:bodyPr/>
          <a:lstStyle/>
          <a:p>
            <a:r>
              <a:rPr lang="en-CN" dirty="0">
                <a:solidFill>
                  <a:schemeClr val="tx1"/>
                </a:solidFill>
              </a:rPr>
              <a:t>Traffic Scrubbing</a:t>
            </a:r>
          </a:p>
        </p:txBody>
      </p:sp>
      <p:pic>
        <p:nvPicPr>
          <p:cNvPr id="4" name="Picture 3">
            <a:extLst>
              <a:ext uri="{FF2B5EF4-FFF2-40B4-BE49-F238E27FC236}">
                <a16:creationId xmlns:a16="http://schemas.microsoft.com/office/drawing/2014/main" id="{568D7A24-010D-1947-B076-A1FE4F72D763}"/>
              </a:ext>
            </a:extLst>
          </p:cNvPr>
          <p:cNvPicPr>
            <a:picLocks noChangeAspect="1"/>
          </p:cNvPicPr>
          <p:nvPr/>
        </p:nvPicPr>
        <p:blipFill>
          <a:blip r:embed="rId2"/>
          <a:stretch>
            <a:fillRect/>
          </a:stretch>
        </p:blipFill>
        <p:spPr>
          <a:xfrm>
            <a:off x="774700" y="3708400"/>
            <a:ext cx="8293100" cy="2997200"/>
          </a:xfrm>
          <a:prstGeom prst="rect">
            <a:avLst/>
          </a:prstGeom>
        </p:spPr>
      </p:pic>
      <p:sp>
        <p:nvSpPr>
          <p:cNvPr id="5" name="TextBox 3">
            <a:extLst>
              <a:ext uri="{FF2B5EF4-FFF2-40B4-BE49-F238E27FC236}">
                <a16:creationId xmlns:a16="http://schemas.microsoft.com/office/drawing/2014/main" id="{7E8677BF-3C4F-2648-9251-655DA09790EC}"/>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lgn="r">
              <a:spcBef>
                <a:spcPct val="0"/>
              </a:spcBef>
              <a:buNone/>
            </a:pPr>
            <a:r>
              <a:rPr lang="en-US" altLang="en-CN" sz="2000" dirty="0">
                <a:solidFill>
                  <a:srgbClr val="000000"/>
                </a:solidFill>
                <a:latin typeface="Arial" panose="020B0604020202020204" pitchFamily="34" charset="0"/>
                <a:hlinkClick r:id="rId3"/>
              </a:rPr>
              <a:t>https://www.casbay.com/cyber-security/ddos-protection</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3" name="Content Placeholder 2">
            <a:extLst>
              <a:ext uri="{FF2B5EF4-FFF2-40B4-BE49-F238E27FC236}">
                <a16:creationId xmlns:a16="http://schemas.microsoft.com/office/drawing/2014/main" id="{169FE3CC-4BA7-494E-8EB5-D5B1E3F107FD}"/>
              </a:ext>
            </a:extLst>
          </p:cNvPr>
          <p:cNvSpPr>
            <a:spLocks noGrp="1"/>
          </p:cNvSpPr>
          <p:nvPr>
            <p:ph idx="1"/>
          </p:nvPr>
        </p:nvSpPr>
        <p:spPr>
          <a:xfrm>
            <a:off x="457200" y="1600200"/>
            <a:ext cx="8839200" cy="5257800"/>
          </a:xfrm>
        </p:spPr>
        <p:txBody>
          <a:bodyPr/>
          <a:lstStyle/>
          <a:p>
            <a:r>
              <a:rPr lang="en-US" dirty="0"/>
              <a:t>Once an attack is detected, redirect traffic to scrubbing service</a:t>
            </a:r>
            <a:endParaRPr lang="en-CN" dirty="0"/>
          </a:p>
          <a:p>
            <a:r>
              <a:rPr lang="en-US" dirty="0"/>
              <a:t>Analyze and filter malicious traffic</a:t>
            </a:r>
          </a:p>
          <a:p>
            <a:r>
              <a:rPr lang="en-US" dirty="0"/>
              <a:t>Deliver clean traffic to network/user</a:t>
            </a:r>
            <a:endParaRPr lang="en-CN" dirty="0"/>
          </a:p>
        </p:txBody>
      </p:sp>
    </p:spTree>
    <p:extLst>
      <p:ext uri="{BB962C8B-B14F-4D97-AF65-F5344CB8AC3E}">
        <p14:creationId xmlns:p14="http://schemas.microsoft.com/office/powerpoint/2010/main" val="186918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059D-7E3D-D743-BA3A-88CABD754B5E}"/>
              </a:ext>
            </a:extLst>
          </p:cNvPr>
          <p:cNvSpPr>
            <a:spLocks noGrp="1"/>
          </p:cNvSpPr>
          <p:nvPr>
            <p:ph type="title"/>
          </p:nvPr>
        </p:nvSpPr>
        <p:spPr/>
        <p:txBody>
          <a:bodyPr/>
          <a:lstStyle/>
          <a:p>
            <a:r>
              <a:rPr lang="en-CN" dirty="0">
                <a:solidFill>
                  <a:srgbClr val="00B0F0"/>
                </a:solidFill>
              </a:rPr>
              <a:t>User</a:t>
            </a:r>
            <a:r>
              <a:rPr lang="zh-CN" altLang="en-US" dirty="0">
                <a:solidFill>
                  <a:srgbClr val="00B0F0"/>
                </a:solidFill>
              </a:rPr>
              <a:t> </a:t>
            </a:r>
            <a:r>
              <a:rPr lang="en-CN" dirty="0">
                <a:solidFill>
                  <a:srgbClr val="00B0F0"/>
                </a:solidFill>
              </a:rPr>
              <a:t>Authentication</a:t>
            </a:r>
          </a:p>
        </p:txBody>
      </p:sp>
      <p:sp>
        <p:nvSpPr>
          <p:cNvPr id="3" name="Content Placeholder 2">
            <a:extLst>
              <a:ext uri="{FF2B5EF4-FFF2-40B4-BE49-F238E27FC236}">
                <a16:creationId xmlns:a16="http://schemas.microsoft.com/office/drawing/2014/main" id="{2A314334-287F-B34F-BD28-945A952C936F}"/>
              </a:ext>
            </a:extLst>
          </p:cNvPr>
          <p:cNvSpPr>
            <a:spLocks noGrp="1"/>
          </p:cNvSpPr>
          <p:nvPr>
            <p:ph idx="1"/>
          </p:nvPr>
        </p:nvSpPr>
        <p:spPr/>
        <p:txBody>
          <a:bodyPr/>
          <a:lstStyle/>
          <a:p>
            <a:r>
              <a:rPr lang="en-US" dirty="0"/>
              <a:t>T</a:t>
            </a:r>
            <a:r>
              <a:rPr lang="en-CN" dirty="0"/>
              <a:t>he basis for most types of access control and for user accountability</a:t>
            </a:r>
          </a:p>
          <a:p>
            <a:r>
              <a:rPr lang="en-US" dirty="0"/>
              <a:t>T</a:t>
            </a:r>
            <a:r>
              <a:rPr lang="en-CN" dirty="0"/>
              <a:t>he process of verifying an identity claimed by or for a system entity</a:t>
            </a:r>
          </a:p>
        </p:txBody>
      </p:sp>
    </p:spTree>
    <p:extLst>
      <p:ext uri="{BB962C8B-B14F-4D97-AF65-F5344CB8AC3E}">
        <p14:creationId xmlns:p14="http://schemas.microsoft.com/office/powerpoint/2010/main" val="1373273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456-EA6F-C34C-B5B4-91E8DD62DC1B}"/>
              </a:ext>
            </a:extLst>
          </p:cNvPr>
          <p:cNvSpPr>
            <a:spLocks noGrp="1"/>
          </p:cNvSpPr>
          <p:nvPr>
            <p:ph type="title"/>
          </p:nvPr>
        </p:nvSpPr>
        <p:spPr/>
        <p:txBody>
          <a:bodyPr/>
          <a:lstStyle/>
          <a:p>
            <a:r>
              <a:rPr lang="en-CN" dirty="0"/>
              <a:t>User Authentication</a:t>
            </a:r>
          </a:p>
        </p:txBody>
      </p:sp>
      <p:sp>
        <p:nvSpPr>
          <p:cNvPr id="3" name="Content Placeholder 2">
            <a:extLst>
              <a:ext uri="{FF2B5EF4-FFF2-40B4-BE49-F238E27FC236}">
                <a16:creationId xmlns:a16="http://schemas.microsoft.com/office/drawing/2014/main" id="{92A0C027-274C-F342-A6F9-A8ECF46745B4}"/>
              </a:ext>
            </a:extLst>
          </p:cNvPr>
          <p:cNvSpPr>
            <a:spLocks noGrp="1"/>
          </p:cNvSpPr>
          <p:nvPr>
            <p:ph idx="1"/>
          </p:nvPr>
        </p:nvSpPr>
        <p:spPr/>
        <p:txBody>
          <a:bodyPr/>
          <a:lstStyle/>
          <a:p>
            <a:r>
              <a:rPr lang="en-CN" dirty="0">
                <a:solidFill>
                  <a:srgbClr val="00B0F0"/>
                </a:solidFill>
              </a:rPr>
              <a:t>Identification Step                           </a:t>
            </a:r>
            <a:r>
              <a:rPr lang="en-CN" dirty="0"/>
              <a:t>present an identifier to the security system</a:t>
            </a:r>
          </a:p>
          <a:p>
            <a:r>
              <a:rPr lang="en-CN" dirty="0">
                <a:solidFill>
                  <a:srgbClr val="00B0F0"/>
                </a:solidFill>
              </a:rPr>
              <a:t>Verification Step                              </a:t>
            </a:r>
            <a:r>
              <a:rPr lang="en-US" dirty="0"/>
              <a:t>p</a:t>
            </a:r>
            <a:r>
              <a:rPr lang="en-CN" dirty="0"/>
              <a:t>resent or generate authenticaton information that corroborates the binding between the entity and identifier</a:t>
            </a:r>
          </a:p>
        </p:txBody>
      </p:sp>
    </p:spTree>
    <p:extLst>
      <p:ext uri="{BB962C8B-B14F-4D97-AF65-F5344CB8AC3E}">
        <p14:creationId xmlns:p14="http://schemas.microsoft.com/office/powerpoint/2010/main" val="7893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6E45-876A-0545-AA82-AEDCF2D3B593}"/>
              </a:ext>
            </a:extLst>
          </p:cNvPr>
          <p:cNvSpPr>
            <a:spLocks noGrp="1"/>
          </p:cNvSpPr>
          <p:nvPr>
            <p:ph type="title"/>
          </p:nvPr>
        </p:nvSpPr>
        <p:spPr/>
        <p:txBody>
          <a:bodyPr/>
          <a:lstStyle/>
          <a:p>
            <a:r>
              <a:rPr lang="en-CN" dirty="0"/>
              <a:t>Model</a:t>
            </a:r>
          </a:p>
        </p:txBody>
      </p:sp>
      <p:sp>
        <p:nvSpPr>
          <p:cNvPr id="3" name="Content Placeholder 2">
            <a:extLst>
              <a:ext uri="{FF2B5EF4-FFF2-40B4-BE49-F238E27FC236}">
                <a16:creationId xmlns:a16="http://schemas.microsoft.com/office/drawing/2014/main" id="{F723C5AA-52F0-1A47-B584-1411D99992D5}"/>
              </a:ext>
            </a:extLst>
          </p:cNvPr>
          <p:cNvSpPr>
            <a:spLocks noGrp="1"/>
          </p:cNvSpPr>
          <p:nvPr>
            <p:ph idx="1"/>
          </p:nvPr>
        </p:nvSpPr>
        <p:spPr>
          <a:xfrm>
            <a:off x="457200" y="1600200"/>
            <a:ext cx="8686800" cy="5257800"/>
          </a:xfrm>
        </p:spPr>
        <p:txBody>
          <a:bodyPr/>
          <a:lstStyle/>
          <a:p>
            <a:r>
              <a:rPr lang="en-US" dirty="0"/>
              <a:t>NIST SP 800-63-2 E-Authentication</a:t>
            </a:r>
          </a:p>
        </p:txBody>
      </p:sp>
      <p:pic>
        <p:nvPicPr>
          <p:cNvPr id="4" name="Picture 3">
            <a:extLst>
              <a:ext uri="{FF2B5EF4-FFF2-40B4-BE49-F238E27FC236}">
                <a16:creationId xmlns:a16="http://schemas.microsoft.com/office/drawing/2014/main" id="{DC30A63A-4023-5142-BAE4-06B24A1F3B4D}"/>
              </a:ext>
            </a:extLst>
          </p:cNvPr>
          <p:cNvPicPr>
            <a:picLocks noChangeAspect="1"/>
          </p:cNvPicPr>
          <p:nvPr/>
        </p:nvPicPr>
        <p:blipFill>
          <a:blip r:embed="rId3"/>
          <a:stretch>
            <a:fillRect/>
          </a:stretch>
        </p:blipFill>
        <p:spPr>
          <a:xfrm>
            <a:off x="0" y="2213967"/>
            <a:ext cx="9144000" cy="4644033"/>
          </a:xfrm>
          <a:prstGeom prst="rect">
            <a:avLst/>
          </a:prstGeom>
        </p:spPr>
      </p:pic>
    </p:spTree>
    <p:extLst>
      <p:ext uri="{BB962C8B-B14F-4D97-AF65-F5344CB8AC3E}">
        <p14:creationId xmlns:p14="http://schemas.microsoft.com/office/powerpoint/2010/main" val="46549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140-7305-F040-A6BD-58EAB17DA76D}"/>
              </a:ext>
            </a:extLst>
          </p:cNvPr>
          <p:cNvSpPr>
            <a:spLocks noGrp="1"/>
          </p:cNvSpPr>
          <p:nvPr>
            <p:ph type="title"/>
          </p:nvPr>
        </p:nvSpPr>
        <p:spPr/>
        <p:txBody>
          <a:bodyPr/>
          <a:lstStyle/>
          <a:p>
            <a:r>
              <a:rPr lang="en-CN" dirty="0"/>
              <a:t>Means of Authentication</a:t>
            </a:r>
          </a:p>
        </p:txBody>
      </p:sp>
      <p:sp>
        <p:nvSpPr>
          <p:cNvPr id="3" name="Content Placeholder 2">
            <a:extLst>
              <a:ext uri="{FF2B5EF4-FFF2-40B4-BE49-F238E27FC236}">
                <a16:creationId xmlns:a16="http://schemas.microsoft.com/office/drawing/2014/main" id="{844DBBA4-D0EC-2B4F-8B46-4EE19F77D725}"/>
              </a:ext>
            </a:extLst>
          </p:cNvPr>
          <p:cNvSpPr>
            <a:spLocks noGrp="1"/>
          </p:cNvSpPr>
          <p:nvPr>
            <p:ph idx="1"/>
          </p:nvPr>
        </p:nvSpPr>
        <p:spPr/>
        <p:txBody>
          <a:bodyPr/>
          <a:lstStyle/>
          <a:p>
            <a:r>
              <a:rPr lang="en-US" dirty="0"/>
              <a:t>Information the user knows</a:t>
            </a:r>
          </a:p>
          <a:p>
            <a:r>
              <a:rPr lang="en-US" dirty="0"/>
              <a:t>Information the user possesses</a:t>
            </a:r>
          </a:p>
          <a:p>
            <a:r>
              <a:rPr lang="en-US" dirty="0"/>
              <a:t>Information the user is</a:t>
            </a:r>
          </a:p>
          <a:p>
            <a:r>
              <a:rPr lang="en-US" dirty="0"/>
              <a:t>Information the user does</a:t>
            </a:r>
            <a:endParaRPr lang="en-CN" dirty="0"/>
          </a:p>
        </p:txBody>
      </p:sp>
    </p:spTree>
    <p:extLst>
      <p:ext uri="{BB962C8B-B14F-4D97-AF65-F5344CB8AC3E}">
        <p14:creationId xmlns:p14="http://schemas.microsoft.com/office/powerpoint/2010/main" val="62674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140-7305-F040-A6BD-58EAB17DA76D}"/>
              </a:ext>
            </a:extLst>
          </p:cNvPr>
          <p:cNvSpPr>
            <a:spLocks noGrp="1"/>
          </p:cNvSpPr>
          <p:nvPr>
            <p:ph type="title"/>
          </p:nvPr>
        </p:nvSpPr>
        <p:spPr/>
        <p:txBody>
          <a:bodyPr/>
          <a:lstStyle/>
          <a:p>
            <a:r>
              <a:rPr lang="en-CN" dirty="0"/>
              <a:t>Means of Authentication</a:t>
            </a:r>
          </a:p>
        </p:txBody>
      </p:sp>
      <p:sp>
        <p:nvSpPr>
          <p:cNvPr id="3" name="Content Placeholder 2">
            <a:extLst>
              <a:ext uri="{FF2B5EF4-FFF2-40B4-BE49-F238E27FC236}">
                <a16:creationId xmlns:a16="http://schemas.microsoft.com/office/drawing/2014/main" id="{844DBBA4-D0EC-2B4F-8B46-4EE19F77D725}"/>
              </a:ext>
            </a:extLst>
          </p:cNvPr>
          <p:cNvSpPr>
            <a:spLocks noGrp="1"/>
          </p:cNvSpPr>
          <p:nvPr>
            <p:ph idx="1"/>
          </p:nvPr>
        </p:nvSpPr>
        <p:spPr/>
        <p:txBody>
          <a:bodyPr/>
          <a:lstStyle/>
          <a:p>
            <a:r>
              <a:rPr lang="en-US" dirty="0">
                <a:solidFill>
                  <a:srgbClr val="00B0F0"/>
                </a:solidFill>
              </a:rPr>
              <a:t>Information the user knows             </a:t>
            </a:r>
            <a:r>
              <a:rPr lang="en-US" dirty="0"/>
              <a:t>passwords,                                    personal identification number (PIN), answers to a prearranged questions</a:t>
            </a:r>
          </a:p>
          <a:p>
            <a:r>
              <a:rPr lang="en-US" dirty="0"/>
              <a:t>Information the user possesses</a:t>
            </a:r>
          </a:p>
          <a:p>
            <a:r>
              <a:rPr lang="en-US" dirty="0"/>
              <a:t>Information the user is</a:t>
            </a:r>
          </a:p>
          <a:p>
            <a:r>
              <a:rPr lang="en-US" dirty="0"/>
              <a:t>Information the user does</a:t>
            </a:r>
            <a:endParaRPr lang="en-CN" dirty="0"/>
          </a:p>
        </p:txBody>
      </p:sp>
    </p:spTree>
    <p:extLst>
      <p:ext uri="{BB962C8B-B14F-4D97-AF65-F5344CB8AC3E}">
        <p14:creationId xmlns:p14="http://schemas.microsoft.com/office/powerpoint/2010/main" val="4167032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140-7305-F040-A6BD-58EAB17DA76D}"/>
              </a:ext>
            </a:extLst>
          </p:cNvPr>
          <p:cNvSpPr>
            <a:spLocks noGrp="1"/>
          </p:cNvSpPr>
          <p:nvPr>
            <p:ph type="title"/>
          </p:nvPr>
        </p:nvSpPr>
        <p:spPr/>
        <p:txBody>
          <a:bodyPr/>
          <a:lstStyle/>
          <a:p>
            <a:r>
              <a:rPr lang="en-CN" dirty="0"/>
              <a:t>Means of Authentication</a:t>
            </a:r>
          </a:p>
        </p:txBody>
      </p:sp>
      <p:sp>
        <p:nvSpPr>
          <p:cNvPr id="3" name="Content Placeholder 2">
            <a:extLst>
              <a:ext uri="{FF2B5EF4-FFF2-40B4-BE49-F238E27FC236}">
                <a16:creationId xmlns:a16="http://schemas.microsoft.com/office/drawing/2014/main" id="{844DBBA4-D0EC-2B4F-8B46-4EE19F77D725}"/>
              </a:ext>
            </a:extLst>
          </p:cNvPr>
          <p:cNvSpPr>
            <a:spLocks noGrp="1"/>
          </p:cNvSpPr>
          <p:nvPr>
            <p:ph idx="1"/>
          </p:nvPr>
        </p:nvSpPr>
        <p:spPr/>
        <p:txBody>
          <a:bodyPr/>
          <a:lstStyle/>
          <a:p>
            <a:r>
              <a:rPr lang="en-US" dirty="0"/>
              <a:t>Information the user knows</a:t>
            </a:r>
          </a:p>
          <a:p>
            <a:r>
              <a:rPr lang="en-US" dirty="0">
                <a:solidFill>
                  <a:srgbClr val="00B0F0"/>
                </a:solidFill>
              </a:rPr>
              <a:t>Information the user possesses         </a:t>
            </a:r>
            <a:r>
              <a:rPr lang="en-US" dirty="0"/>
              <a:t>electronic keycards,                          smart cards,                                   physical keys</a:t>
            </a:r>
          </a:p>
          <a:p>
            <a:r>
              <a:rPr lang="en-US" dirty="0"/>
              <a:t>Information the user is</a:t>
            </a:r>
          </a:p>
          <a:p>
            <a:r>
              <a:rPr lang="en-US" dirty="0"/>
              <a:t>Information the user does</a:t>
            </a:r>
            <a:endParaRPr lang="en-CN" dirty="0"/>
          </a:p>
        </p:txBody>
      </p:sp>
    </p:spTree>
    <p:extLst>
      <p:ext uri="{BB962C8B-B14F-4D97-AF65-F5344CB8AC3E}">
        <p14:creationId xmlns:p14="http://schemas.microsoft.com/office/powerpoint/2010/main" val="2288371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140-7305-F040-A6BD-58EAB17DA76D}"/>
              </a:ext>
            </a:extLst>
          </p:cNvPr>
          <p:cNvSpPr>
            <a:spLocks noGrp="1"/>
          </p:cNvSpPr>
          <p:nvPr>
            <p:ph type="title"/>
          </p:nvPr>
        </p:nvSpPr>
        <p:spPr/>
        <p:txBody>
          <a:bodyPr/>
          <a:lstStyle/>
          <a:p>
            <a:r>
              <a:rPr lang="en-CN" dirty="0"/>
              <a:t>Means of Authentication</a:t>
            </a:r>
          </a:p>
        </p:txBody>
      </p:sp>
      <p:sp>
        <p:nvSpPr>
          <p:cNvPr id="3" name="Content Placeholder 2">
            <a:extLst>
              <a:ext uri="{FF2B5EF4-FFF2-40B4-BE49-F238E27FC236}">
                <a16:creationId xmlns:a16="http://schemas.microsoft.com/office/drawing/2014/main" id="{844DBBA4-D0EC-2B4F-8B46-4EE19F77D725}"/>
              </a:ext>
            </a:extLst>
          </p:cNvPr>
          <p:cNvSpPr>
            <a:spLocks noGrp="1"/>
          </p:cNvSpPr>
          <p:nvPr>
            <p:ph idx="1"/>
          </p:nvPr>
        </p:nvSpPr>
        <p:spPr/>
        <p:txBody>
          <a:bodyPr/>
          <a:lstStyle/>
          <a:p>
            <a:r>
              <a:rPr lang="en-US" dirty="0"/>
              <a:t>Information the user knows</a:t>
            </a:r>
          </a:p>
          <a:p>
            <a:r>
              <a:rPr lang="en-US" dirty="0"/>
              <a:t>Information the user possesses</a:t>
            </a:r>
          </a:p>
          <a:p>
            <a:r>
              <a:rPr lang="en-US" dirty="0">
                <a:solidFill>
                  <a:srgbClr val="00B0F0"/>
                </a:solidFill>
              </a:rPr>
              <a:t>Information the user is                     static biometrics:                           </a:t>
            </a:r>
            <a:r>
              <a:rPr lang="en-US" dirty="0"/>
              <a:t>fingerprint, retina, face</a:t>
            </a:r>
          </a:p>
          <a:p>
            <a:r>
              <a:rPr lang="en-US" dirty="0"/>
              <a:t>Information the user does</a:t>
            </a:r>
            <a:endParaRPr lang="en-CN" dirty="0"/>
          </a:p>
        </p:txBody>
      </p:sp>
    </p:spTree>
    <p:extLst>
      <p:ext uri="{BB962C8B-B14F-4D97-AF65-F5344CB8AC3E}">
        <p14:creationId xmlns:p14="http://schemas.microsoft.com/office/powerpoint/2010/main" val="76509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B4D-0BE3-AF41-831F-CDD965C8DB4D}"/>
              </a:ext>
            </a:extLst>
          </p:cNvPr>
          <p:cNvSpPr>
            <a:spLocks noGrp="1"/>
          </p:cNvSpPr>
          <p:nvPr>
            <p:ph type="title"/>
          </p:nvPr>
        </p:nvSpPr>
        <p:spPr/>
        <p:txBody>
          <a:bodyPr/>
          <a:lstStyle/>
          <a:p>
            <a:r>
              <a:rPr lang="en-CN" dirty="0">
                <a:solidFill>
                  <a:srgbClr val="00B0F0"/>
                </a:solidFill>
              </a:rPr>
              <a:t>Firewall</a:t>
            </a:r>
          </a:p>
        </p:txBody>
      </p:sp>
      <p:sp>
        <p:nvSpPr>
          <p:cNvPr id="3" name="Content Placeholder 2">
            <a:extLst>
              <a:ext uri="{FF2B5EF4-FFF2-40B4-BE49-F238E27FC236}">
                <a16:creationId xmlns:a16="http://schemas.microsoft.com/office/drawing/2014/main" id="{CF0503CB-1F94-464F-991E-1DEBF1A4A936}"/>
              </a:ext>
            </a:extLst>
          </p:cNvPr>
          <p:cNvSpPr>
            <a:spLocks noGrp="1"/>
          </p:cNvSpPr>
          <p:nvPr>
            <p:ph idx="1"/>
          </p:nvPr>
        </p:nvSpPr>
        <p:spPr/>
        <p:txBody>
          <a:bodyPr/>
          <a:lstStyle/>
          <a:p>
            <a:r>
              <a:rPr lang="en-US" dirty="0"/>
              <a:t>F</a:t>
            </a:r>
            <a:r>
              <a:rPr lang="en-CN" dirty="0"/>
              <a:t>orm a barrier through which the triffic going in each direction must pass</a:t>
            </a:r>
          </a:p>
          <a:p>
            <a:r>
              <a:rPr lang="en-US" dirty="0"/>
              <a:t>U</a:t>
            </a:r>
            <a:r>
              <a:rPr lang="en-CN" dirty="0"/>
              <a:t>se firewall security policy to dictate </a:t>
            </a:r>
            <a:r>
              <a:rPr lang="en-US" dirty="0"/>
              <a:t>which traffic is authorized to pass in each direction</a:t>
            </a:r>
            <a:endParaRPr lang="en-CN" dirty="0"/>
          </a:p>
        </p:txBody>
      </p:sp>
      <p:pic>
        <p:nvPicPr>
          <p:cNvPr id="4" name="Picture 3">
            <a:extLst>
              <a:ext uri="{FF2B5EF4-FFF2-40B4-BE49-F238E27FC236}">
                <a16:creationId xmlns:a16="http://schemas.microsoft.com/office/drawing/2014/main" id="{A3BEFF64-C133-EF4D-80C2-5BDC17F94A3A}"/>
              </a:ext>
            </a:extLst>
          </p:cNvPr>
          <p:cNvPicPr>
            <a:picLocks noChangeAspect="1"/>
          </p:cNvPicPr>
          <p:nvPr/>
        </p:nvPicPr>
        <p:blipFill>
          <a:blip r:embed="rId2"/>
          <a:stretch>
            <a:fillRect/>
          </a:stretch>
        </p:blipFill>
        <p:spPr>
          <a:xfrm>
            <a:off x="0" y="4267200"/>
            <a:ext cx="9144000" cy="2364412"/>
          </a:xfrm>
          <a:prstGeom prst="rect">
            <a:avLst/>
          </a:prstGeom>
        </p:spPr>
      </p:pic>
    </p:spTree>
    <p:extLst>
      <p:ext uri="{BB962C8B-B14F-4D97-AF65-F5344CB8AC3E}">
        <p14:creationId xmlns:p14="http://schemas.microsoft.com/office/powerpoint/2010/main" val="417471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140-7305-F040-A6BD-58EAB17DA76D}"/>
              </a:ext>
            </a:extLst>
          </p:cNvPr>
          <p:cNvSpPr>
            <a:spLocks noGrp="1"/>
          </p:cNvSpPr>
          <p:nvPr>
            <p:ph type="title"/>
          </p:nvPr>
        </p:nvSpPr>
        <p:spPr/>
        <p:txBody>
          <a:bodyPr/>
          <a:lstStyle/>
          <a:p>
            <a:r>
              <a:rPr lang="en-CN" dirty="0"/>
              <a:t>Means of Authentication</a:t>
            </a:r>
          </a:p>
        </p:txBody>
      </p:sp>
      <p:sp>
        <p:nvSpPr>
          <p:cNvPr id="3" name="Content Placeholder 2">
            <a:extLst>
              <a:ext uri="{FF2B5EF4-FFF2-40B4-BE49-F238E27FC236}">
                <a16:creationId xmlns:a16="http://schemas.microsoft.com/office/drawing/2014/main" id="{844DBBA4-D0EC-2B4F-8B46-4EE19F77D725}"/>
              </a:ext>
            </a:extLst>
          </p:cNvPr>
          <p:cNvSpPr>
            <a:spLocks noGrp="1"/>
          </p:cNvSpPr>
          <p:nvPr>
            <p:ph idx="1"/>
          </p:nvPr>
        </p:nvSpPr>
        <p:spPr/>
        <p:txBody>
          <a:bodyPr/>
          <a:lstStyle/>
          <a:p>
            <a:r>
              <a:rPr lang="en-US" dirty="0"/>
              <a:t>Information the user knows</a:t>
            </a:r>
          </a:p>
          <a:p>
            <a:r>
              <a:rPr lang="en-US" dirty="0"/>
              <a:t>Information the user possesses</a:t>
            </a:r>
          </a:p>
          <a:p>
            <a:r>
              <a:rPr lang="en-US" dirty="0"/>
              <a:t>Information the user is</a:t>
            </a:r>
          </a:p>
          <a:p>
            <a:r>
              <a:rPr lang="en-US" dirty="0">
                <a:solidFill>
                  <a:srgbClr val="00B0F0"/>
                </a:solidFill>
              </a:rPr>
              <a:t>Information the user does            dynamic biometrics:                           </a:t>
            </a:r>
            <a:r>
              <a:rPr lang="en-US" dirty="0"/>
              <a:t>voice pattern,                          handwriting characteristics,               typing rhythm</a:t>
            </a:r>
            <a:endParaRPr lang="en-CN" dirty="0"/>
          </a:p>
        </p:txBody>
      </p:sp>
    </p:spTree>
    <p:extLst>
      <p:ext uri="{BB962C8B-B14F-4D97-AF65-F5344CB8AC3E}">
        <p14:creationId xmlns:p14="http://schemas.microsoft.com/office/powerpoint/2010/main" val="225739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1472-BD7A-4C4F-BF07-537F43C57000}"/>
              </a:ext>
            </a:extLst>
          </p:cNvPr>
          <p:cNvSpPr>
            <a:spLocks noGrp="1"/>
          </p:cNvSpPr>
          <p:nvPr>
            <p:ph type="title"/>
          </p:nvPr>
        </p:nvSpPr>
        <p:spPr/>
        <p:txBody>
          <a:bodyPr/>
          <a:lstStyle/>
          <a:p>
            <a:r>
              <a:rPr lang="en-CN" dirty="0">
                <a:solidFill>
                  <a:srgbClr val="00B0F0"/>
                </a:solidFill>
              </a:rPr>
              <a:t>Password</a:t>
            </a:r>
          </a:p>
        </p:txBody>
      </p:sp>
      <p:sp>
        <p:nvSpPr>
          <p:cNvPr id="3" name="Content Placeholder 2">
            <a:extLst>
              <a:ext uri="{FF2B5EF4-FFF2-40B4-BE49-F238E27FC236}">
                <a16:creationId xmlns:a16="http://schemas.microsoft.com/office/drawing/2014/main" id="{A0D73074-763E-7F44-8B6E-8AC6E298FAD4}"/>
              </a:ext>
            </a:extLst>
          </p:cNvPr>
          <p:cNvSpPr>
            <a:spLocks noGrp="1"/>
          </p:cNvSpPr>
          <p:nvPr>
            <p:ph idx="1"/>
          </p:nvPr>
        </p:nvSpPr>
        <p:spPr/>
        <p:txBody>
          <a:bodyPr/>
          <a:lstStyle/>
          <a:p>
            <a:r>
              <a:rPr lang="en-US" dirty="0"/>
              <a:t>R</a:t>
            </a:r>
            <a:r>
              <a:rPr lang="en-CN" dirty="0"/>
              <a:t>egister a new password</a:t>
            </a:r>
          </a:p>
        </p:txBody>
      </p:sp>
      <p:pic>
        <p:nvPicPr>
          <p:cNvPr id="4" name="Picture 3">
            <a:extLst>
              <a:ext uri="{FF2B5EF4-FFF2-40B4-BE49-F238E27FC236}">
                <a16:creationId xmlns:a16="http://schemas.microsoft.com/office/drawing/2014/main" id="{B81D2670-FC78-954D-9489-AD919149A271}"/>
              </a:ext>
            </a:extLst>
          </p:cNvPr>
          <p:cNvPicPr>
            <a:picLocks noChangeAspect="1"/>
          </p:cNvPicPr>
          <p:nvPr/>
        </p:nvPicPr>
        <p:blipFill>
          <a:blip r:embed="rId3"/>
          <a:stretch>
            <a:fillRect/>
          </a:stretch>
        </p:blipFill>
        <p:spPr>
          <a:xfrm>
            <a:off x="304800" y="2214282"/>
            <a:ext cx="8534400" cy="4643718"/>
          </a:xfrm>
          <a:prstGeom prst="rect">
            <a:avLst/>
          </a:prstGeom>
        </p:spPr>
      </p:pic>
      <p:sp>
        <p:nvSpPr>
          <p:cNvPr id="5" name="Rounded Rectangle 4">
            <a:extLst>
              <a:ext uri="{FF2B5EF4-FFF2-40B4-BE49-F238E27FC236}">
                <a16:creationId xmlns:a16="http://schemas.microsoft.com/office/drawing/2014/main" id="{708E8BB1-80B0-E142-9A71-E55BDFC42D19}"/>
              </a:ext>
            </a:extLst>
          </p:cNvPr>
          <p:cNvSpPr/>
          <p:nvPr/>
        </p:nvSpPr>
        <p:spPr>
          <a:xfrm>
            <a:off x="152400" y="2133600"/>
            <a:ext cx="838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95147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4EBF-C821-5C48-BB49-A2A828D4479B}"/>
              </a:ext>
            </a:extLst>
          </p:cNvPr>
          <p:cNvSpPr>
            <a:spLocks noGrp="1"/>
          </p:cNvSpPr>
          <p:nvPr>
            <p:ph type="title"/>
          </p:nvPr>
        </p:nvSpPr>
        <p:spPr/>
        <p:txBody>
          <a:bodyPr/>
          <a:lstStyle/>
          <a:p>
            <a:r>
              <a:rPr lang="en-CN" dirty="0"/>
              <a:t>Password</a:t>
            </a:r>
          </a:p>
        </p:txBody>
      </p:sp>
      <p:sp>
        <p:nvSpPr>
          <p:cNvPr id="3" name="Content Placeholder 2">
            <a:extLst>
              <a:ext uri="{FF2B5EF4-FFF2-40B4-BE49-F238E27FC236}">
                <a16:creationId xmlns:a16="http://schemas.microsoft.com/office/drawing/2014/main" id="{0236A52B-AE19-4B44-856B-35CCD8EB74BF}"/>
              </a:ext>
            </a:extLst>
          </p:cNvPr>
          <p:cNvSpPr>
            <a:spLocks noGrp="1"/>
          </p:cNvSpPr>
          <p:nvPr>
            <p:ph idx="1"/>
          </p:nvPr>
        </p:nvSpPr>
        <p:spPr/>
        <p:txBody>
          <a:bodyPr/>
          <a:lstStyle/>
          <a:p>
            <a:r>
              <a:rPr lang="en-CN" dirty="0"/>
              <a:t>Verify a password</a:t>
            </a:r>
          </a:p>
        </p:txBody>
      </p:sp>
      <p:pic>
        <p:nvPicPr>
          <p:cNvPr id="5" name="Picture 4">
            <a:extLst>
              <a:ext uri="{FF2B5EF4-FFF2-40B4-BE49-F238E27FC236}">
                <a16:creationId xmlns:a16="http://schemas.microsoft.com/office/drawing/2014/main" id="{DFB75F64-D6E5-7641-88FE-78EC84094228}"/>
              </a:ext>
            </a:extLst>
          </p:cNvPr>
          <p:cNvPicPr>
            <a:picLocks noChangeAspect="1"/>
          </p:cNvPicPr>
          <p:nvPr/>
        </p:nvPicPr>
        <p:blipFill>
          <a:blip r:embed="rId3"/>
          <a:stretch>
            <a:fillRect/>
          </a:stretch>
        </p:blipFill>
        <p:spPr>
          <a:xfrm>
            <a:off x="880110" y="2207790"/>
            <a:ext cx="7383780" cy="4650210"/>
          </a:xfrm>
          <a:prstGeom prst="rect">
            <a:avLst/>
          </a:prstGeom>
        </p:spPr>
      </p:pic>
    </p:spTree>
    <p:extLst>
      <p:ext uri="{BB962C8B-B14F-4D97-AF65-F5344CB8AC3E}">
        <p14:creationId xmlns:p14="http://schemas.microsoft.com/office/powerpoint/2010/main" val="146702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8A38-D07C-5847-A817-AA76B1A77B3A}"/>
              </a:ext>
            </a:extLst>
          </p:cNvPr>
          <p:cNvSpPr>
            <a:spLocks noGrp="1"/>
          </p:cNvSpPr>
          <p:nvPr>
            <p:ph type="title"/>
          </p:nvPr>
        </p:nvSpPr>
        <p:spPr/>
        <p:txBody>
          <a:bodyPr/>
          <a:lstStyle/>
          <a:p>
            <a:r>
              <a:rPr lang="en-CN" dirty="0"/>
              <a:t>Salt Purpose</a:t>
            </a:r>
          </a:p>
        </p:txBody>
      </p:sp>
      <p:sp>
        <p:nvSpPr>
          <p:cNvPr id="3" name="Content Placeholder 2">
            <a:extLst>
              <a:ext uri="{FF2B5EF4-FFF2-40B4-BE49-F238E27FC236}">
                <a16:creationId xmlns:a16="http://schemas.microsoft.com/office/drawing/2014/main" id="{2A0E2139-A55A-D146-B4D5-B50D0B7A2E90}"/>
              </a:ext>
            </a:extLst>
          </p:cNvPr>
          <p:cNvSpPr>
            <a:spLocks noGrp="1"/>
          </p:cNvSpPr>
          <p:nvPr>
            <p:ph idx="1"/>
          </p:nvPr>
        </p:nvSpPr>
        <p:spPr>
          <a:xfrm>
            <a:off x="457200" y="1600200"/>
            <a:ext cx="8839200" cy="5257800"/>
          </a:xfrm>
        </p:spPr>
        <p:txBody>
          <a:bodyPr/>
          <a:lstStyle/>
          <a:p>
            <a:r>
              <a:rPr lang="en-US" dirty="0"/>
              <a:t>P</a:t>
            </a:r>
            <a:r>
              <a:rPr lang="en-CN" dirty="0"/>
              <a:t>revent duplicate passwords from being visible in the password file</a:t>
            </a:r>
          </a:p>
          <a:p>
            <a:r>
              <a:rPr lang="en-US" dirty="0"/>
              <a:t>G</a:t>
            </a:r>
            <a:r>
              <a:rPr lang="en-CN" dirty="0"/>
              <a:t>reatly increase the difficulty of offline dictionary attacks</a:t>
            </a:r>
          </a:p>
          <a:p>
            <a:r>
              <a:rPr lang="en-US" dirty="0"/>
              <a:t>G</a:t>
            </a:r>
            <a:r>
              <a:rPr lang="en-CN" dirty="0"/>
              <a:t>reatly increase the difficulty of finding out whether a person has used the same password on two or more systems</a:t>
            </a:r>
          </a:p>
          <a:p>
            <a:endParaRPr lang="en-CN" dirty="0"/>
          </a:p>
        </p:txBody>
      </p:sp>
    </p:spTree>
    <p:extLst>
      <p:ext uri="{BB962C8B-B14F-4D97-AF65-F5344CB8AC3E}">
        <p14:creationId xmlns:p14="http://schemas.microsoft.com/office/powerpoint/2010/main" val="2199218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6BE56-21A2-9F49-A4A1-EDCB8602247B}"/>
              </a:ext>
            </a:extLst>
          </p:cNvPr>
          <p:cNvPicPr>
            <a:picLocks noChangeAspect="1"/>
          </p:cNvPicPr>
          <p:nvPr/>
        </p:nvPicPr>
        <p:blipFill>
          <a:blip r:embed="rId2"/>
          <a:stretch>
            <a:fillRect/>
          </a:stretch>
        </p:blipFill>
        <p:spPr>
          <a:xfrm>
            <a:off x="647700" y="1418870"/>
            <a:ext cx="7848600" cy="5439130"/>
          </a:xfrm>
          <a:prstGeom prst="rect">
            <a:avLst/>
          </a:prstGeom>
        </p:spPr>
      </p:pic>
      <p:sp>
        <p:nvSpPr>
          <p:cNvPr id="2" name="Title 1">
            <a:extLst>
              <a:ext uri="{FF2B5EF4-FFF2-40B4-BE49-F238E27FC236}">
                <a16:creationId xmlns:a16="http://schemas.microsoft.com/office/drawing/2014/main" id="{EB7EE8AB-447C-1347-824F-D3ED77849D37}"/>
              </a:ext>
            </a:extLst>
          </p:cNvPr>
          <p:cNvSpPr>
            <a:spLocks noGrp="1"/>
          </p:cNvSpPr>
          <p:nvPr>
            <p:ph type="title"/>
          </p:nvPr>
        </p:nvSpPr>
        <p:spPr/>
        <p:txBody>
          <a:bodyPr/>
          <a:lstStyle/>
          <a:p>
            <a:r>
              <a:rPr lang="en-CN" dirty="0"/>
              <a:t>Bloom Filter</a:t>
            </a:r>
          </a:p>
        </p:txBody>
      </p:sp>
    </p:spTree>
    <p:extLst>
      <p:ext uri="{BB962C8B-B14F-4D97-AF65-F5344CB8AC3E}">
        <p14:creationId xmlns:p14="http://schemas.microsoft.com/office/powerpoint/2010/main" val="319860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9506-EBF0-0143-86B2-0EEC30E8387A}"/>
              </a:ext>
            </a:extLst>
          </p:cNvPr>
          <p:cNvSpPr>
            <a:spLocks noGrp="1"/>
          </p:cNvSpPr>
          <p:nvPr>
            <p:ph type="title"/>
          </p:nvPr>
        </p:nvSpPr>
        <p:spPr/>
        <p:txBody>
          <a:bodyPr/>
          <a:lstStyle/>
          <a:p>
            <a:r>
              <a:rPr lang="en-CN" dirty="0">
                <a:solidFill>
                  <a:srgbClr val="00B0F0"/>
                </a:solidFill>
              </a:rPr>
              <a:t>Token</a:t>
            </a:r>
          </a:p>
        </p:txBody>
      </p:sp>
      <p:sp>
        <p:nvSpPr>
          <p:cNvPr id="3" name="Content Placeholder 2">
            <a:extLst>
              <a:ext uri="{FF2B5EF4-FFF2-40B4-BE49-F238E27FC236}">
                <a16:creationId xmlns:a16="http://schemas.microsoft.com/office/drawing/2014/main" id="{B8657CA3-CD6F-1A47-B489-B28AC57A428E}"/>
              </a:ext>
            </a:extLst>
          </p:cNvPr>
          <p:cNvSpPr>
            <a:spLocks noGrp="1"/>
          </p:cNvSpPr>
          <p:nvPr>
            <p:ph idx="1"/>
          </p:nvPr>
        </p:nvSpPr>
        <p:spPr/>
        <p:txBody>
          <a:bodyPr/>
          <a:lstStyle/>
          <a:p>
            <a:r>
              <a:rPr lang="en-US" dirty="0"/>
              <a:t>O</a:t>
            </a:r>
            <a:r>
              <a:rPr lang="en-CN" dirty="0"/>
              <a:t>bjects that a user possesses for the purpose of user authentication</a:t>
            </a:r>
          </a:p>
          <a:p>
            <a:endParaRPr lang="en-CN" dirty="0"/>
          </a:p>
        </p:txBody>
      </p:sp>
      <p:pic>
        <p:nvPicPr>
          <p:cNvPr id="4" name="Picture 3">
            <a:extLst>
              <a:ext uri="{FF2B5EF4-FFF2-40B4-BE49-F238E27FC236}">
                <a16:creationId xmlns:a16="http://schemas.microsoft.com/office/drawing/2014/main" id="{053D7456-457E-BE4C-AA33-A5D8EA6125B7}"/>
              </a:ext>
            </a:extLst>
          </p:cNvPr>
          <p:cNvPicPr>
            <a:picLocks noChangeAspect="1"/>
          </p:cNvPicPr>
          <p:nvPr/>
        </p:nvPicPr>
        <p:blipFill>
          <a:blip r:embed="rId2"/>
          <a:stretch>
            <a:fillRect/>
          </a:stretch>
        </p:blipFill>
        <p:spPr>
          <a:xfrm>
            <a:off x="0" y="2789020"/>
            <a:ext cx="9144000" cy="2499260"/>
          </a:xfrm>
          <a:prstGeom prst="rect">
            <a:avLst/>
          </a:prstGeom>
        </p:spPr>
      </p:pic>
    </p:spTree>
    <p:extLst>
      <p:ext uri="{BB962C8B-B14F-4D97-AF65-F5344CB8AC3E}">
        <p14:creationId xmlns:p14="http://schemas.microsoft.com/office/powerpoint/2010/main" val="193127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06F6C-0701-1841-A2A5-8B284BF64036}"/>
              </a:ext>
            </a:extLst>
          </p:cNvPr>
          <p:cNvPicPr>
            <a:picLocks noChangeAspect="1"/>
          </p:cNvPicPr>
          <p:nvPr/>
        </p:nvPicPr>
        <p:blipFill>
          <a:blip r:embed="rId2"/>
          <a:stretch>
            <a:fillRect/>
          </a:stretch>
        </p:blipFill>
        <p:spPr>
          <a:xfrm>
            <a:off x="1981200" y="479817"/>
            <a:ext cx="5181600" cy="6366753"/>
          </a:xfrm>
          <a:prstGeom prst="rect">
            <a:avLst/>
          </a:prstGeom>
        </p:spPr>
      </p:pic>
      <p:pic>
        <p:nvPicPr>
          <p:cNvPr id="5" name="Picture 4">
            <a:extLst>
              <a:ext uri="{FF2B5EF4-FFF2-40B4-BE49-F238E27FC236}">
                <a16:creationId xmlns:a16="http://schemas.microsoft.com/office/drawing/2014/main" id="{BF5F95BD-8E8B-B840-B3A7-E518BEFA5F3F}"/>
              </a:ext>
            </a:extLst>
          </p:cNvPr>
          <p:cNvPicPr>
            <a:picLocks noChangeAspect="1"/>
          </p:cNvPicPr>
          <p:nvPr/>
        </p:nvPicPr>
        <p:blipFill>
          <a:blip r:embed="rId3"/>
          <a:stretch>
            <a:fillRect/>
          </a:stretch>
        </p:blipFill>
        <p:spPr>
          <a:xfrm>
            <a:off x="0" y="-3809"/>
            <a:ext cx="4114800" cy="917762"/>
          </a:xfrm>
          <a:prstGeom prst="rect">
            <a:avLst/>
          </a:prstGeom>
        </p:spPr>
      </p:pic>
      <p:sp>
        <p:nvSpPr>
          <p:cNvPr id="2" name="Title 1">
            <a:extLst>
              <a:ext uri="{FF2B5EF4-FFF2-40B4-BE49-F238E27FC236}">
                <a16:creationId xmlns:a16="http://schemas.microsoft.com/office/drawing/2014/main" id="{4629B5A7-4A15-FB46-8D56-E3B9047D51E6}"/>
              </a:ext>
            </a:extLst>
          </p:cNvPr>
          <p:cNvSpPr>
            <a:spLocks noGrp="1"/>
          </p:cNvSpPr>
          <p:nvPr>
            <p:ph type="title"/>
          </p:nvPr>
        </p:nvSpPr>
        <p:spPr/>
        <p:txBody>
          <a:bodyPr/>
          <a:lstStyle/>
          <a:p>
            <a:r>
              <a:rPr lang="en-CN" dirty="0"/>
              <a:t>Token</a:t>
            </a:r>
          </a:p>
        </p:txBody>
      </p:sp>
    </p:spTree>
    <p:extLst>
      <p:ext uri="{BB962C8B-B14F-4D97-AF65-F5344CB8AC3E}">
        <p14:creationId xmlns:p14="http://schemas.microsoft.com/office/powerpoint/2010/main" val="4227953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692D7-7FB2-644E-9E5C-E51F51D93DFF}"/>
              </a:ext>
            </a:extLst>
          </p:cNvPr>
          <p:cNvPicPr>
            <a:picLocks noChangeAspect="1"/>
          </p:cNvPicPr>
          <p:nvPr/>
        </p:nvPicPr>
        <p:blipFill>
          <a:blip r:embed="rId2"/>
          <a:stretch>
            <a:fillRect/>
          </a:stretch>
        </p:blipFill>
        <p:spPr>
          <a:xfrm>
            <a:off x="848438" y="912524"/>
            <a:ext cx="7447123" cy="5945476"/>
          </a:xfrm>
          <a:prstGeom prst="rect">
            <a:avLst/>
          </a:prstGeom>
        </p:spPr>
      </p:pic>
      <p:sp>
        <p:nvSpPr>
          <p:cNvPr id="2" name="Title 1">
            <a:extLst>
              <a:ext uri="{FF2B5EF4-FFF2-40B4-BE49-F238E27FC236}">
                <a16:creationId xmlns:a16="http://schemas.microsoft.com/office/drawing/2014/main" id="{4629B5A7-4A15-FB46-8D56-E3B9047D51E6}"/>
              </a:ext>
            </a:extLst>
          </p:cNvPr>
          <p:cNvSpPr>
            <a:spLocks noGrp="1"/>
          </p:cNvSpPr>
          <p:nvPr>
            <p:ph type="title"/>
          </p:nvPr>
        </p:nvSpPr>
        <p:spPr/>
        <p:txBody>
          <a:bodyPr/>
          <a:lstStyle/>
          <a:p>
            <a:r>
              <a:rPr lang="en-CN" dirty="0"/>
              <a:t>Token</a:t>
            </a:r>
          </a:p>
        </p:txBody>
      </p:sp>
    </p:spTree>
    <p:extLst>
      <p:ext uri="{BB962C8B-B14F-4D97-AF65-F5344CB8AC3E}">
        <p14:creationId xmlns:p14="http://schemas.microsoft.com/office/powerpoint/2010/main" val="1100115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D6DF-038D-3546-8CC3-2B7985ABD55B}"/>
              </a:ext>
            </a:extLst>
          </p:cNvPr>
          <p:cNvSpPr>
            <a:spLocks noGrp="1"/>
          </p:cNvSpPr>
          <p:nvPr>
            <p:ph type="title"/>
          </p:nvPr>
        </p:nvSpPr>
        <p:spPr/>
        <p:txBody>
          <a:bodyPr/>
          <a:lstStyle/>
          <a:p>
            <a:r>
              <a:rPr lang="en-CN" dirty="0"/>
              <a:t>Biometric</a:t>
            </a:r>
          </a:p>
        </p:txBody>
      </p:sp>
      <p:sp>
        <p:nvSpPr>
          <p:cNvPr id="3" name="Content Placeholder 2">
            <a:extLst>
              <a:ext uri="{FF2B5EF4-FFF2-40B4-BE49-F238E27FC236}">
                <a16:creationId xmlns:a16="http://schemas.microsoft.com/office/drawing/2014/main" id="{DA1CEE20-82BD-A441-9947-6F1FDD7BF307}"/>
              </a:ext>
            </a:extLst>
          </p:cNvPr>
          <p:cNvSpPr>
            <a:spLocks noGrp="1"/>
          </p:cNvSpPr>
          <p:nvPr>
            <p:ph idx="1"/>
          </p:nvPr>
        </p:nvSpPr>
        <p:spPr/>
        <p:txBody>
          <a:bodyPr/>
          <a:lstStyle/>
          <a:p>
            <a:r>
              <a:rPr lang="en-US" dirty="0"/>
              <a:t>A</a:t>
            </a:r>
            <a:r>
              <a:rPr lang="en-CN" dirty="0"/>
              <a:t>uthenticate a user based on the user’s unique physical characteristics:            facial characteristics                        fingerprints                                    hand geometry                                retinal pattern                                    iris                                              signature                                         voice</a:t>
            </a:r>
          </a:p>
        </p:txBody>
      </p:sp>
    </p:spTree>
    <p:extLst>
      <p:ext uri="{BB962C8B-B14F-4D97-AF65-F5344CB8AC3E}">
        <p14:creationId xmlns:p14="http://schemas.microsoft.com/office/powerpoint/2010/main" val="236250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F7ED-C394-194E-BE19-C75E42D7B9E0}"/>
              </a:ext>
            </a:extLst>
          </p:cNvPr>
          <p:cNvSpPr>
            <a:spLocks noGrp="1"/>
          </p:cNvSpPr>
          <p:nvPr>
            <p:ph type="title"/>
          </p:nvPr>
        </p:nvSpPr>
        <p:spPr/>
        <p:txBody>
          <a:bodyPr/>
          <a:lstStyle/>
          <a:p>
            <a:r>
              <a:rPr lang="en-CN" dirty="0"/>
              <a:t>Biometric</a:t>
            </a:r>
          </a:p>
        </p:txBody>
      </p:sp>
      <p:pic>
        <p:nvPicPr>
          <p:cNvPr id="4" name="Picture 3">
            <a:extLst>
              <a:ext uri="{FF2B5EF4-FFF2-40B4-BE49-F238E27FC236}">
                <a16:creationId xmlns:a16="http://schemas.microsoft.com/office/drawing/2014/main" id="{0C8CB5D2-7070-A046-9F11-91CD27AB737D}"/>
              </a:ext>
            </a:extLst>
          </p:cNvPr>
          <p:cNvPicPr>
            <a:picLocks noChangeAspect="1"/>
          </p:cNvPicPr>
          <p:nvPr/>
        </p:nvPicPr>
        <p:blipFill>
          <a:blip r:embed="rId2"/>
          <a:stretch>
            <a:fillRect/>
          </a:stretch>
        </p:blipFill>
        <p:spPr>
          <a:xfrm>
            <a:off x="711200" y="1181100"/>
            <a:ext cx="7721600" cy="5676900"/>
          </a:xfrm>
          <a:prstGeom prst="rect">
            <a:avLst/>
          </a:prstGeom>
        </p:spPr>
      </p:pic>
    </p:spTree>
    <p:extLst>
      <p:ext uri="{BB962C8B-B14F-4D97-AF65-F5344CB8AC3E}">
        <p14:creationId xmlns:p14="http://schemas.microsoft.com/office/powerpoint/2010/main" val="421513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6B97-12E2-3649-BB9E-F12AF09F0350}"/>
              </a:ext>
            </a:extLst>
          </p:cNvPr>
          <p:cNvSpPr>
            <a:spLocks noGrp="1"/>
          </p:cNvSpPr>
          <p:nvPr>
            <p:ph type="title"/>
          </p:nvPr>
        </p:nvSpPr>
        <p:spPr/>
        <p:txBody>
          <a:bodyPr/>
          <a:lstStyle/>
          <a:p>
            <a:r>
              <a:rPr lang="en-CN" dirty="0"/>
              <a:t>Design Goals</a:t>
            </a:r>
          </a:p>
        </p:txBody>
      </p:sp>
      <p:sp>
        <p:nvSpPr>
          <p:cNvPr id="3" name="Content Placeholder 2">
            <a:extLst>
              <a:ext uri="{FF2B5EF4-FFF2-40B4-BE49-F238E27FC236}">
                <a16:creationId xmlns:a16="http://schemas.microsoft.com/office/drawing/2014/main" id="{8CEB2720-2A71-9A48-9174-08D0A08CC1B5}"/>
              </a:ext>
            </a:extLst>
          </p:cNvPr>
          <p:cNvSpPr>
            <a:spLocks noGrp="1"/>
          </p:cNvSpPr>
          <p:nvPr>
            <p:ph idx="1"/>
          </p:nvPr>
        </p:nvSpPr>
        <p:spPr/>
        <p:txBody>
          <a:bodyPr/>
          <a:lstStyle/>
          <a:p>
            <a:r>
              <a:rPr lang="en-US" dirty="0"/>
              <a:t>All traffic from inside to outside, and vice versa, must pass through the firewall.</a:t>
            </a:r>
          </a:p>
          <a:p>
            <a:r>
              <a:rPr lang="en-US" dirty="0"/>
              <a:t>Only authorized traffic, as defined by the local security policy, will be allowed to pass. </a:t>
            </a:r>
          </a:p>
          <a:p>
            <a:r>
              <a:rPr lang="en-US" dirty="0"/>
              <a:t>The firewall itself is immune to penetration. </a:t>
            </a:r>
          </a:p>
          <a:p>
            <a:endParaRPr lang="en-US" dirty="0"/>
          </a:p>
          <a:p>
            <a:endParaRPr lang="en-CN" dirty="0"/>
          </a:p>
        </p:txBody>
      </p:sp>
    </p:spTree>
    <p:extLst>
      <p:ext uri="{BB962C8B-B14F-4D97-AF65-F5344CB8AC3E}">
        <p14:creationId xmlns:p14="http://schemas.microsoft.com/office/powerpoint/2010/main" val="3512102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5A9D8-5F61-8843-BCC0-041A123F7106}"/>
              </a:ext>
            </a:extLst>
          </p:cNvPr>
          <p:cNvPicPr>
            <a:picLocks noChangeAspect="1"/>
          </p:cNvPicPr>
          <p:nvPr/>
        </p:nvPicPr>
        <p:blipFill>
          <a:blip r:embed="rId2"/>
          <a:stretch>
            <a:fillRect/>
          </a:stretch>
        </p:blipFill>
        <p:spPr>
          <a:xfrm>
            <a:off x="580821" y="609600"/>
            <a:ext cx="7982357" cy="6248400"/>
          </a:xfrm>
          <a:prstGeom prst="rect">
            <a:avLst/>
          </a:prstGeom>
        </p:spPr>
      </p:pic>
      <p:sp>
        <p:nvSpPr>
          <p:cNvPr id="2" name="Title 1">
            <a:extLst>
              <a:ext uri="{FF2B5EF4-FFF2-40B4-BE49-F238E27FC236}">
                <a16:creationId xmlns:a16="http://schemas.microsoft.com/office/drawing/2014/main" id="{90F10BCE-8E43-9041-B69B-EEC6DA5948AC}"/>
              </a:ext>
            </a:extLst>
          </p:cNvPr>
          <p:cNvSpPr>
            <a:spLocks noGrp="1"/>
          </p:cNvSpPr>
          <p:nvPr>
            <p:ph type="title"/>
          </p:nvPr>
        </p:nvSpPr>
        <p:spPr/>
        <p:txBody>
          <a:bodyPr/>
          <a:lstStyle/>
          <a:p>
            <a:r>
              <a:rPr lang="en-CN" dirty="0"/>
              <a:t>Accuracy</a:t>
            </a:r>
          </a:p>
        </p:txBody>
      </p:sp>
    </p:spTree>
    <p:extLst>
      <p:ext uri="{BB962C8B-B14F-4D97-AF65-F5344CB8AC3E}">
        <p14:creationId xmlns:p14="http://schemas.microsoft.com/office/powerpoint/2010/main" val="123869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C85077-5AA0-E844-9B22-39A909856522}"/>
              </a:ext>
            </a:extLst>
          </p:cNvPr>
          <p:cNvPicPr>
            <a:picLocks noChangeAspect="1"/>
          </p:cNvPicPr>
          <p:nvPr/>
        </p:nvPicPr>
        <p:blipFill>
          <a:blip r:embed="rId2"/>
          <a:stretch>
            <a:fillRect/>
          </a:stretch>
        </p:blipFill>
        <p:spPr>
          <a:xfrm>
            <a:off x="0" y="1435027"/>
            <a:ext cx="9144000" cy="5422973"/>
          </a:xfrm>
          <a:prstGeom prst="rect">
            <a:avLst/>
          </a:prstGeom>
        </p:spPr>
      </p:pic>
      <p:sp>
        <p:nvSpPr>
          <p:cNvPr id="2" name="Title 1">
            <a:extLst>
              <a:ext uri="{FF2B5EF4-FFF2-40B4-BE49-F238E27FC236}">
                <a16:creationId xmlns:a16="http://schemas.microsoft.com/office/drawing/2014/main" id="{135B4C0E-A74A-8D40-B715-EDC2974DA1F4}"/>
              </a:ext>
            </a:extLst>
          </p:cNvPr>
          <p:cNvSpPr>
            <a:spLocks noGrp="1"/>
          </p:cNvSpPr>
          <p:nvPr>
            <p:ph type="title"/>
          </p:nvPr>
        </p:nvSpPr>
        <p:spPr/>
        <p:txBody>
          <a:bodyPr/>
          <a:lstStyle/>
          <a:p>
            <a:r>
              <a:rPr lang="en-CN" dirty="0"/>
              <a:t>Accuracy</a:t>
            </a:r>
          </a:p>
        </p:txBody>
      </p:sp>
    </p:spTree>
    <p:extLst>
      <p:ext uri="{BB962C8B-B14F-4D97-AF65-F5344CB8AC3E}">
        <p14:creationId xmlns:p14="http://schemas.microsoft.com/office/powerpoint/2010/main" val="2043380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1C5A-B8D9-8D4D-8FFD-D8D9C968EB2D}"/>
              </a:ext>
            </a:extLst>
          </p:cNvPr>
          <p:cNvSpPr>
            <a:spLocks noGrp="1"/>
          </p:cNvSpPr>
          <p:nvPr>
            <p:ph type="title"/>
          </p:nvPr>
        </p:nvSpPr>
        <p:spPr/>
        <p:txBody>
          <a:bodyPr/>
          <a:lstStyle/>
          <a:p>
            <a:r>
              <a:rPr lang="en-CN" dirty="0"/>
              <a:t>Attack and Defense</a:t>
            </a:r>
          </a:p>
        </p:txBody>
      </p:sp>
      <p:pic>
        <p:nvPicPr>
          <p:cNvPr id="4" name="Picture 3">
            <a:extLst>
              <a:ext uri="{FF2B5EF4-FFF2-40B4-BE49-F238E27FC236}">
                <a16:creationId xmlns:a16="http://schemas.microsoft.com/office/drawing/2014/main" id="{3CB2BD5C-88D7-AA49-97B1-30F9C5680FE8}"/>
              </a:ext>
            </a:extLst>
          </p:cNvPr>
          <p:cNvPicPr>
            <a:picLocks noChangeAspect="1"/>
          </p:cNvPicPr>
          <p:nvPr/>
        </p:nvPicPr>
        <p:blipFill>
          <a:blip r:embed="rId2"/>
          <a:stretch>
            <a:fillRect/>
          </a:stretch>
        </p:blipFill>
        <p:spPr>
          <a:xfrm>
            <a:off x="0" y="1600200"/>
            <a:ext cx="9144000" cy="4267200"/>
          </a:xfrm>
          <a:prstGeom prst="rect">
            <a:avLst/>
          </a:prstGeom>
        </p:spPr>
      </p:pic>
    </p:spTree>
    <p:extLst>
      <p:ext uri="{BB962C8B-B14F-4D97-AF65-F5344CB8AC3E}">
        <p14:creationId xmlns:p14="http://schemas.microsoft.com/office/powerpoint/2010/main" val="290316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1C5A-B8D9-8D4D-8FFD-D8D9C968EB2D}"/>
              </a:ext>
            </a:extLst>
          </p:cNvPr>
          <p:cNvSpPr>
            <a:spLocks noGrp="1"/>
          </p:cNvSpPr>
          <p:nvPr>
            <p:ph type="title"/>
          </p:nvPr>
        </p:nvSpPr>
        <p:spPr/>
        <p:txBody>
          <a:bodyPr/>
          <a:lstStyle/>
          <a:p>
            <a:r>
              <a:rPr lang="en-CN" dirty="0"/>
              <a:t>Attack and Defense</a:t>
            </a:r>
          </a:p>
        </p:txBody>
      </p:sp>
      <p:pic>
        <p:nvPicPr>
          <p:cNvPr id="4" name="Picture 3">
            <a:extLst>
              <a:ext uri="{FF2B5EF4-FFF2-40B4-BE49-F238E27FC236}">
                <a16:creationId xmlns:a16="http://schemas.microsoft.com/office/drawing/2014/main" id="{3CB2BD5C-88D7-AA49-97B1-30F9C5680FE8}"/>
              </a:ext>
            </a:extLst>
          </p:cNvPr>
          <p:cNvPicPr>
            <a:picLocks noChangeAspect="1"/>
          </p:cNvPicPr>
          <p:nvPr/>
        </p:nvPicPr>
        <p:blipFill>
          <a:blip r:embed="rId2"/>
          <a:stretch>
            <a:fillRect/>
          </a:stretch>
        </p:blipFill>
        <p:spPr>
          <a:xfrm>
            <a:off x="0" y="1600200"/>
            <a:ext cx="9144000" cy="4267200"/>
          </a:xfrm>
          <a:prstGeom prst="rect">
            <a:avLst/>
          </a:prstGeom>
        </p:spPr>
      </p:pic>
      <p:sp>
        <p:nvSpPr>
          <p:cNvPr id="5" name="Rectangle 4">
            <a:extLst>
              <a:ext uri="{FF2B5EF4-FFF2-40B4-BE49-F238E27FC236}">
                <a16:creationId xmlns:a16="http://schemas.microsoft.com/office/drawing/2014/main" id="{24D40E99-4404-2044-B9F3-6740889C2C22}"/>
              </a:ext>
            </a:extLst>
          </p:cNvPr>
          <p:cNvSpPr/>
          <p:nvPr/>
        </p:nvSpPr>
        <p:spPr>
          <a:xfrm>
            <a:off x="0" y="2133600"/>
            <a:ext cx="9144000" cy="388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 name="Picture 2">
            <a:extLst>
              <a:ext uri="{FF2B5EF4-FFF2-40B4-BE49-F238E27FC236}">
                <a16:creationId xmlns:a16="http://schemas.microsoft.com/office/drawing/2014/main" id="{519B5897-A59E-B444-9A99-0187A00C2C12}"/>
              </a:ext>
            </a:extLst>
          </p:cNvPr>
          <p:cNvPicPr>
            <a:picLocks noChangeAspect="1"/>
          </p:cNvPicPr>
          <p:nvPr/>
        </p:nvPicPr>
        <p:blipFill>
          <a:blip r:embed="rId3"/>
          <a:stretch>
            <a:fillRect/>
          </a:stretch>
        </p:blipFill>
        <p:spPr>
          <a:xfrm>
            <a:off x="7200" y="2057400"/>
            <a:ext cx="9118800" cy="2558761"/>
          </a:xfrm>
          <a:prstGeom prst="rect">
            <a:avLst/>
          </a:prstGeom>
        </p:spPr>
      </p:pic>
    </p:spTree>
    <p:extLst>
      <p:ext uri="{BB962C8B-B14F-4D97-AF65-F5344CB8AC3E}">
        <p14:creationId xmlns:p14="http://schemas.microsoft.com/office/powerpoint/2010/main" val="1705774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1C5A-B8D9-8D4D-8FFD-D8D9C968EB2D}"/>
              </a:ext>
            </a:extLst>
          </p:cNvPr>
          <p:cNvSpPr>
            <a:spLocks noGrp="1"/>
          </p:cNvSpPr>
          <p:nvPr>
            <p:ph type="title"/>
          </p:nvPr>
        </p:nvSpPr>
        <p:spPr/>
        <p:txBody>
          <a:bodyPr/>
          <a:lstStyle/>
          <a:p>
            <a:r>
              <a:rPr lang="en-CN" dirty="0"/>
              <a:t>Attack and Defense</a:t>
            </a:r>
          </a:p>
        </p:txBody>
      </p:sp>
      <p:pic>
        <p:nvPicPr>
          <p:cNvPr id="4" name="Picture 3">
            <a:extLst>
              <a:ext uri="{FF2B5EF4-FFF2-40B4-BE49-F238E27FC236}">
                <a16:creationId xmlns:a16="http://schemas.microsoft.com/office/drawing/2014/main" id="{3CB2BD5C-88D7-AA49-97B1-30F9C5680FE8}"/>
              </a:ext>
            </a:extLst>
          </p:cNvPr>
          <p:cNvPicPr>
            <a:picLocks noChangeAspect="1"/>
          </p:cNvPicPr>
          <p:nvPr/>
        </p:nvPicPr>
        <p:blipFill>
          <a:blip r:embed="rId2"/>
          <a:stretch>
            <a:fillRect/>
          </a:stretch>
        </p:blipFill>
        <p:spPr>
          <a:xfrm>
            <a:off x="0" y="1600200"/>
            <a:ext cx="9144000" cy="4267200"/>
          </a:xfrm>
          <a:prstGeom prst="rect">
            <a:avLst/>
          </a:prstGeom>
        </p:spPr>
      </p:pic>
      <p:sp>
        <p:nvSpPr>
          <p:cNvPr id="5" name="Rectangle 4">
            <a:extLst>
              <a:ext uri="{FF2B5EF4-FFF2-40B4-BE49-F238E27FC236}">
                <a16:creationId xmlns:a16="http://schemas.microsoft.com/office/drawing/2014/main" id="{24D40E99-4404-2044-B9F3-6740889C2C22}"/>
              </a:ext>
            </a:extLst>
          </p:cNvPr>
          <p:cNvSpPr/>
          <p:nvPr/>
        </p:nvSpPr>
        <p:spPr>
          <a:xfrm>
            <a:off x="0" y="2133600"/>
            <a:ext cx="9144000" cy="388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6" name="Picture 5">
            <a:extLst>
              <a:ext uri="{FF2B5EF4-FFF2-40B4-BE49-F238E27FC236}">
                <a16:creationId xmlns:a16="http://schemas.microsoft.com/office/drawing/2014/main" id="{936A775A-4AC6-2544-861C-2C177E425458}"/>
              </a:ext>
            </a:extLst>
          </p:cNvPr>
          <p:cNvPicPr>
            <a:picLocks noChangeAspect="1"/>
          </p:cNvPicPr>
          <p:nvPr/>
        </p:nvPicPr>
        <p:blipFill>
          <a:blip r:embed="rId3"/>
          <a:stretch>
            <a:fillRect/>
          </a:stretch>
        </p:blipFill>
        <p:spPr>
          <a:xfrm>
            <a:off x="10800" y="2095995"/>
            <a:ext cx="9115200" cy="3596298"/>
          </a:xfrm>
          <a:prstGeom prst="rect">
            <a:avLst/>
          </a:prstGeom>
        </p:spPr>
      </p:pic>
    </p:spTree>
    <p:extLst>
      <p:ext uri="{BB962C8B-B14F-4D97-AF65-F5344CB8AC3E}">
        <p14:creationId xmlns:p14="http://schemas.microsoft.com/office/powerpoint/2010/main" val="351811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1556-CB23-E444-9280-5AE427425FC2}"/>
              </a:ext>
            </a:extLst>
          </p:cNvPr>
          <p:cNvSpPr>
            <a:spLocks noGrp="1"/>
          </p:cNvSpPr>
          <p:nvPr>
            <p:ph type="title"/>
          </p:nvPr>
        </p:nvSpPr>
        <p:spPr/>
        <p:txBody>
          <a:bodyPr/>
          <a:lstStyle/>
          <a:p>
            <a:r>
              <a:rPr lang="en-CN" dirty="0">
                <a:solidFill>
                  <a:srgbClr val="00B0F0"/>
                </a:solidFill>
              </a:rPr>
              <a:t>Access Control</a:t>
            </a:r>
          </a:p>
        </p:txBody>
      </p:sp>
      <p:sp>
        <p:nvSpPr>
          <p:cNvPr id="3" name="Content Placeholder 2">
            <a:extLst>
              <a:ext uri="{FF2B5EF4-FFF2-40B4-BE49-F238E27FC236}">
                <a16:creationId xmlns:a16="http://schemas.microsoft.com/office/drawing/2014/main" id="{B9A8AF57-76E7-D943-B958-5877CC887302}"/>
              </a:ext>
            </a:extLst>
          </p:cNvPr>
          <p:cNvSpPr>
            <a:spLocks noGrp="1"/>
          </p:cNvSpPr>
          <p:nvPr>
            <p:ph idx="1"/>
          </p:nvPr>
        </p:nvSpPr>
        <p:spPr/>
        <p:txBody>
          <a:bodyPr/>
          <a:lstStyle/>
          <a:p>
            <a:r>
              <a:rPr lang="en-CN" dirty="0"/>
              <a:t>Implement a security policy that specifies who or what (e.g., a process) may have access to each specific system resource and the type of access that is permitted in each instance</a:t>
            </a:r>
          </a:p>
          <a:p>
            <a:endParaRPr lang="en-CN" dirty="0"/>
          </a:p>
        </p:txBody>
      </p:sp>
    </p:spTree>
    <p:extLst>
      <p:ext uri="{BB962C8B-B14F-4D97-AF65-F5344CB8AC3E}">
        <p14:creationId xmlns:p14="http://schemas.microsoft.com/office/powerpoint/2010/main" val="3681379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DE12-AE91-B54A-BD35-2061D333775B}"/>
              </a:ext>
            </a:extLst>
          </p:cNvPr>
          <p:cNvSpPr>
            <a:spLocks noGrp="1"/>
          </p:cNvSpPr>
          <p:nvPr>
            <p:ph type="title"/>
          </p:nvPr>
        </p:nvSpPr>
        <p:spPr/>
        <p:txBody>
          <a:bodyPr/>
          <a:lstStyle/>
          <a:p>
            <a:r>
              <a:rPr lang="en-CN" dirty="0"/>
              <a:t>Elements</a:t>
            </a:r>
          </a:p>
        </p:txBody>
      </p:sp>
      <p:sp>
        <p:nvSpPr>
          <p:cNvPr id="3" name="Content Placeholder 2">
            <a:extLst>
              <a:ext uri="{FF2B5EF4-FFF2-40B4-BE49-F238E27FC236}">
                <a16:creationId xmlns:a16="http://schemas.microsoft.com/office/drawing/2014/main" id="{27E1027E-E77F-D941-9E8F-3B9AFD29F1A0}"/>
              </a:ext>
            </a:extLst>
          </p:cNvPr>
          <p:cNvSpPr>
            <a:spLocks noGrp="1"/>
          </p:cNvSpPr>
          <p:nvPr>
            <p:ph idx="1"/>
          </p:nvPr>
        </p:nvSpPr>
        <p:spPr>
          <a:xfrm>
            <a:off x="457200" y="1600200"/>
            <a:ext cx="9144000" cy="5257800"/>
          </a:xfrm>
        </p:spPr>
        <p:txBody>
          <a:bodyPr/>
          <a:lstStyle/>
          <a:p>
            <a:r>
              <a:rPr lang="en-CN" dirty="0"/>
              <a:t>Subject</a:t>
            </a:r>
          </a:p>
          <a:p>
            <a:r>
              <a:rPr lang="en-CN" dirty="0"/>
              <a:t>Object</a:t>
            </a:r>
          </a:p>
          <a:p>
            <a:r>
              <a:rPr lang="en-CN" dirty="0"/>
              <a:t>Access Right</a:t>
            </a:r>
          </a:p>
          <a:p>
            <a:endParaRPr lang="en-CN" dirty="0"/>
          </a:p>
          <a:p>
            <a:endParaRPr lang="en-CN" dirty="0"/>
          </a:p>
          <a:p>
            <a:r>
              <a:rPr lang="en-US" dirty="0">
                <a:solidFill>
                  <a:srgbClr val="00B0F0"/>
                </a:solidFill>
              </a:rPr>
              <a:t>A</a:t>
            </a:r>
            <a:r>
              <a:rPr lang="en-CN" dirty="0">
                <a:solidFill>
                  <a:srgbClr val="00B0F0"/>
                </a:solidFill>
              </a:rPr>
              <a:t>uthorize a subject with some access right(s) for some object(s)</a:t>
            </a:r>
          </a:p>
        </p:txBody>
      </p:sp>
    </p:spTree>
    <p:extLst>
      <p:ext uri="{BB962C8B-B14F-4D97-AF65-F5344CB8AC3E}">
        <p14:creationId xmlns:p14="http://schemas.microsoft.com/office/powerpoint/2010/main" val="1186014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DE12-AE91-B54A-BD35-2061D333775B}"/>
              </a:ext>
            </a:extLst>
          </p:cNvPr>
          <p:cNvSpPr>
            <a:spLocks noGrp="1"/>
          </p:cNvSpPr>
          <p:nvPr>
            <p:ph type="title"/>
          </p:nvPr>
        </p:nvSpPr>
        <p:spPr/>
        <p:txBody>
          <a:bodyPr/>
          <a:lstStyle/>
          <a:p>
            <a:r>
              <a:rPr lang="en-CN" dirty="0"/>
              <a:t>Subject</a:t>
            </a:r>
          </a:p>
        </p:txBody>
      </p:sp>
      <p:sp>
        <p:nvSpPr>
          <p:cNvPr id="3" name="Content Placeholder 2">
            <a:extLst>
              <a:ext uri="{FF2B5EF4-FFF2-40B4-BE49-F238E27FC236}">
                <a16:creationId xmlns:a16="http://schemas.microsoft.com/office/drawing/2014/main" id="{27E1027E-E77F-D941-9E8F-3B9AFD29F1A0}"/>
              </a:ext>
            </a:extLst>
          </p:cNvPr>
          <p:cNvSpPr>
            <a:spLocks noGrp="1"/>
          </p:cNvSpPr>
          <p:nvPr>
            <p:ph idx="1"/>
          </p:nvPr>
        </p:nvSpPr>
        <p:spPr/>
        <p:txBody>
          <a:bodyPr/>
          <a:lstStyle/>
          <a:p>
            <a:r>
              <a:rPr lang="en-US" dirty="0"/>
              <a:t>E</a:t>
            </a:r>
            <a:r>
              <a:rPr lang="en-CN" dirty="0"/>
              <a:t>ntity capable of of accessing objects</a:t>
            </a:r>
          </a:p>
          <a:p>
            <a:r>
              <a:rPr lang="en-CN" dirty="0">
                <a:solidFill>
                  <a:srgbClr val="00B0F0"/>
                </a:solidFill>
              </a:rPr>
              <a:t>Owner                                                 </a:t>
            </a:r>
            <a:r>
              <a:rPr lang="en-CN" dirty="0"/>
              <a:t>creator of a resource, system administrator, project leader, etc.</a:t>
            </a:r>
          </a:p>
          <a:p>
            <a:r>
              <a:rPr lang="en-CN" dirty="0">
                <a:solidFill>
                  <a:srgbClr val="00B0F0"/>
                </a:solidFill>
              </a:rPr>
              <a:t>Group                                                  </a:t>
            </a:r>
            <a:r>
              <a:rPr lang="en-US" dirty="0"/>
              <a:t>a</a:t>
            </a:r>
            <a:r>
              <a:rPr lang="en-CN" dirty="0"/>
              <a:t> named group of uses with shared access rights; a user may belong to multiple groups.</a:t>
            </a:r>
          </a:p>
          <a:p>
            <a:r>
              <a:rPr lang="en-CN" dirty="0">
                <a:solidFill>
                  <a:srgbClr val="00B0F0"/>
                </a:solidFill>
              </a:rPr>
              <a:t>World                                                 </a:t>
            </a:r>
            <a:r>
              <a:rPr lang="en-CN" dirty="0"/>
              <a:t>users other than owner and group</a:t>
            </a:r>
          </a:p>
        </p:txBody>
      </p:sp>
    </p:spTree>
    <p:extLst>
      <p:ext uri="{BB962C8B-B14F-4D97-AF65-F5344CB8AC3E}">
        <p14:creationId xmlns:p14="http://schemas.microsoft.com/office/powerpoint/2010/main" val="1250746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018E-3966-FC41-9603-B72813139607}"/>
              </a:ext>
            </a:extLst>
          </p:cNvPr>
          <p:cNvSpPr>
            <a:spLocks noGrp="1"/>
          </p:cNvSpPr>
          <p:nvPr>
            <p:ph type="title"/>
          </p:nvPr>
        </p:nvSpPr>
        <p:spPr/>
        <p:txBody>
          <a:bodyPr/>
          <a:lstStyle/>
          <a:p>
            <a:r>
              <a:rPr lang="en-CN" dirty="0"/>
              <a:t>Object</a:t>
            </a:r>
          </a:p>
        </p:txBody>
      </p:sp>
      <p:sp>
        <p:nvSpPr>
          <p:cNvPr id="3" name="Content Placeholder 2">
            <a:extLst>
              <a:ext uri="{FF2B5EF4-FFF2-40B4-BE49-F238E27FC236}">
                <a16:creationId xmlns:a16="http://schemas.microsoft.com/office/drawing/2014/main" id="{94D37150-BCA8-A94F-8F2A-CF10EEC136A6}"/>
              </a:ext>
            </a:extLst>
          </p:cNvPr>
          <p:cNvSpPr>
            <a:spLocks noGrp="1"/>
          </p:cNvSpPr>
          <p:nvPr>
            <p:ph idx="1"/>
          </p:nvPr>
        </p:nvSpPr>
        <p:spPr/>
        <p:txBody>
          <a:bodyPr/>
          <a:lstStyle/>
          <a:p>
            <a:r>
              <a:rPr lang="en-US" dirty="0"/>
              <a:t>R</a:t>
            </a:r>
            <a:r>
              <a:rPr lang="en-CN" dirty="0"/>
              <a:t>esource to which access is controlled</a:t>
            </a:r>
          </a:p>
          <a:p>
            <a:r>
              <a:rPr lang="en-US" dirty="0"/>
              <a:t>E</a:t>
            </a:r>
            <a:r>
              <a:rPr lang="en-CN" dirty="0"/>
              <a:t>ntity used to contain and/or receive information</a:t>
            </a:r>
          </a:p>
        </p:txBody>
      </p:sp>
    </p:spTree>
    <p:extLst>
      <p:ext uri="{BB962C8B-B14F-4D97-AF65-F5344CB8AC3E}">
        <p14:creationId xmlns:p14="http://schemas.microsoft.com/office/powerpoint/2010/main" val="389027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335C-5013-9E4F-B5DE-5FE3E569720D}"/>
              </a:ext>
            </a:extLst>
          </p:cNvPr>
          <p:cNvSpPr>
            <a:spLocks noGrp="1"/>
          </p:cNvSpPr>
          <p:nvPr>
            <p:ph type="title"/>
          </p:nvPr>
        </p:nvSpPr>
        <p:spPr/>
        <p:txBody>
          <a:bodyPr/>
          <a:lstStyle/>
          <a:p>
            <a:r>
              <a:rPr lang="en-CN" dirty="0"/>
              <a:t>Access Right</a:t>
            </a:r>
          </a:p>
        </p:txBody>
      </p:sp>
      <p:sp>
        <p:nvSpPr>
          <p:cNvPr id="3" name="Content Placeholder 2">
            <a:extLst>
              <a:ext uri="{FF2B5EF4-FFF2-40B4-BE49-F238E27FC236}">
                <a16:creationId xmlns:a16="http://schemas.microsoft.com/office/drawing/2014/main" id="{C79E7573-B3BB-2449-9DDC-9A4C140B90A8}"/>
              </a:ext>
            </a:extLst>
          </p:cNvPr>
          <p:cNvSpPr>
            <a:spLocks noGrp="1"/>
          </p:cNvSpPr>
          <p:nvPr>
            <p:ph idx="1"/>
          </p:nvPr>
        </p:nvSpPr>
        <p:spPr/>
        <p:txBody>
          <a:bodyPr/>
          <a:lstStyle/>
          <a:p>
            <a:r>
              <a:rPr lang="en-US" dirty="0"/>
              <a:t>D</a:t>
            </a:r>
            <a:r>
              <a:rPr lang="en-CN" dirty="0"/>
              <a:t>escribe the way in which a subject may access an object</a:t>
            </a:r>
          </a:p>
          <a:p>
            <a:r>
              <a:rPr lang="en-US" dirty="0"/>
              <a:t>R</a:t>
            </a:r>
            <a:r>
              <a:rPr lang="en-CN" dirty="0"/>
              <a:t>ead, write, execute, delete, create, search…</a:t>
            </a:r>
          </a:p>
        </p:txBody>
      </p:sp>
    </p:spTree>
    <p:extLst>
      <p:ext uri="{BB962C8B-B14F-4D97-AF65-F5344CB8AC3E}">
        <p14:creationId xmlns:p14="http://schemas.microsoft.com/office/powerpoint/2010/main" val="3562569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6B8FE-11DD-6441-ADF8-3A3549B3CFD4}"/>
              </a:ext>
            </a:extLst>
          </p:cNvPr>
          <p:cNvPicPr>
            <a:picLocks noChangeAspect="1"/>
          </p:cNvPicPr>
          <p:nvPr/>
        </p:nvPicPr>
        <p:blipFill>
          <a:blip r:embed="rId2"/>
          <a:stretch>
            <a:fillRect/>
          </a:stretch>
        </p:blipFill>
        <p:spPr>
          <a:xfrm>
            <a:off x="4055522" y="0"/>
            <a:ext cx="5088478" cy="6858000"/>
          </a:xfrm>
          <a:prstGeom prst="rect">
            <a:avLst/>
          </a:prstGeom>
        </p:spPr>
      </p:pic>
      <p:sp>
        <p:nvSpPr>
          <p:cNvPr id="2" name="Title 1">
            <a:extLst>
              <a:ext uri="{FF2B5EF4-FFF2-40B4-BE49-F238E27FC236}">
                <a16:creationId xmlns:a16="http://schemas.microsoft.com/office/drawing/2014/main" id="{7C279F86-A26D-8D43-8CC2-7FCCC6C1D6B1}"/>
              </a:ext>
            </a:extLst>
          </p:cNvPr>
          <p:cNvSpPr>
            <a:spLocks noGrp="1"/>
          </p:cNvSpPr>
          <p:nvPr>
            <p:ph type="title"/>
          </p:nvPr>
        </p:nvSpPr>
        <p:spPr/>
        <p:txBody>
          <a:bodyPr/>
          <a:lstStyle/>
          <a:p>
            <a:pPr algn="l"/>
            <a:r>
              <a:rPr lang="en-CN" dirty="0"/>
              <a:t>Distributed Firewalls</a:t>
            </a:r>
          </a:p>
        </p:txBody>
      </p:sp>
      <p:sp>
        <p:nvSpPr>
          <p:cNvPr id="3" name="Content Placeholder 2">
            <a:extLst>
              <a:ext uri="{FF2B5EF4-FFF2-40B4-BE49-F238E27FC236}">
                <a16:creationId xmlns:a16="http://schemas.microsoft.com/office/drawing/2014/main" id="{BB2214D4-3E1B-0C45-9F28-3106FCDCB5B4}"/>
              </a:ext>
            </a:extLst>
          </p:cNvPr>
          <p:cNvSpPr>
            <a:spLocks noGrp="1"/>
          </p:cNvSpPr>
          <p:nvPr>
            <p:ph idx="1"/>
          </p:nvPr>
        </p:nvSpPr>
        <p:spPr>
          <a:xfrm>
            <a:off x="457200" y="1600200"/>
            <a:ext cx="6705600" cy="5257800"/>
          </a:xfrm>
        </p:spPr>
        <p:txBody>
          <a:bodyPr/>
          <a:lstStyle/>
          <a:p>
            <a:r>
              <a:rPr lang="en-US" dirty="0"/>
              <a:t>S</a:t>
            </a:r>
            <a:r>
              <a:rPr lang="en-CN" dirty="0"/>
              <a:t>tand-alone firewall devices plus host-based firewalls work together                          under a central     administrative control</a:t>
            </a:r>
          </a:p>
          <a:p>
            <a:endParaRPr lang="en-CN" dirty="0"/>
          </a:p>
        </p:txBody>
      </p:sp>
    </p:spTree>
    <p:extLst>
      <p:ext uri="{BB962C8B-B14F-4D97-AF65-F5344CB8AC3E}">
        <p14:creationId xmlns:p14="http://schemas.microsoft.com/office/powerpoint/2010/main" val="4132490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D2ABC-8F1C-FC47-A295-21DC5D680A86}"/>
              </a:ext>
            </a:extLst>
          </p:cNvPr>
          <p:cNvPicPr>
            <a:picLocks noChangeAspect="1"/>
          </p:cNvPicPr>
          <p:nvPr/>
        </p:nvPicPr>
        <p:blipFill>
          <a:blip r:embed="rId2"/>
          <a:stretch>
            <a:fillRect/>
          </a:stretch>
        </p:blipFill>
        <p:spPr>
          <a:xfrm>
            <a:off x="0" y="2264585"/>
            <a:ext cx="9144000" cy="4593415"/>
          </a:xfrm>
          <a:prstGeom prst="rect">
            <a:avLst/>
          </a:prstGeom>
        </p:spPr>
      </p:pic>
      <p:sp>
        <p:nvSpPr>
          <p:cNvPr id="2" name="Title 1">
            <a:extLst>
              <a:ext uri="{FF2B5EF4-FFF2-40B4-BE49-F238E27FC236}">
                <a16:creationId xmlns:a16="http://schemas.microsoft.com/office/drawing/2014/main" id="{372C769E-BC4D-B84A-AC6A-25EB084A365E}"/>
              </a:ext>
            </a:extLst>
          </p:cNvPr>
          <p:cNvSpPr>
            <a:spLocks noGrp="1"/>
          </p:cNvSpPr>
          <p:nvPr>
            <p:ph type="title"/>
          </p:nvPr>
        </p:nvSpPr>
        <p:spPr/>
        <p:txBody>
          <a:bodyPr/>
          <a:lstStyle/>
          <a:p>
            <a:r>
              <a:rPr lang="en-CN" dirty="0">
                <a:solidFill>
                  <a:srgbClr val="00B0F0"/>
                </a:solidFill>
              </a:rPr>
              <a:t>DAC</a:t>
            </a:r>
          </a:p>
        </p:txBody>
      </p:sp>
      <p:sp>
        <p:nvSpPr>
          <p:cNvPr id="3" name="Content Placeholder 2">
            <a:extLst>
              <a:ext uri="{FF2B5EF4-FFF2-40B4-BE49-F238E27FC236}">
                <a16:creationId xmlns:a16="http://schemas.microsoft.com/office/drawing/2014/main" id="{F6FBBF3A-0377-AC44-BEC3-4505416EDCF5}"/>
              </a:ext>
            </a:extLst>
          </p:cNvPr>
          <p:cNvSpPr>
            <a:spLocks noGrp="1"/>
          </p:cNvSpPr>
          <p:nvPr>
            <p:ph idx="1"/>
          </p:nvPr>
        </p:nvSpPr>
        <p:spPr/>
        <p:txBody>
          <a:bodyPr/>
          <a:lstStyle/>
          <a:p>
            <a:r>
              <a:rPr lang="en-CN" dirty="0">
                <a:solidFill>
                  <a:srgbClr val="00B0F0"/>
                </a:solidFill>
              </a:rPr>
              <a:t>Discretionary Access Control</a:t>
            </a:r>
          </a:p>
          <a:p>
            <a:r>
              <a:rPr lang="en-CN" dirty="0"/>
              <a:t>Access Matrix</a:t>
            </a:r>
          </a:p>
        </p:txBody>
      </p:sp>
    </p:spTree>
    <p:extLst>
      <p:ext uri="{BB962C8B-B14F-4D97-AF65-F5344CB8AC3E}">
        <p14:creationId xmlns:p14="http://schemas.microsoft.com/office/powerpoint/2010/main" val="2640703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73DE9-BC9D-1E48-BCCD-0628803E58AD}"/>
              </a:ext>
            </a:extLst>
          </p:cNvPr>
          <p:cNvPicPr>
            <a:picLocks noChangeAspect="1"/>
          </p:cNvPicPr>
          <p:nvPr/>
        </p:nvPicPr>
        <p:blipFill>
          <a:blip r:embed="rId2"/>
          <a:stretch>
            <a:fillRect/>
          </a:stretch>
        </p:blipFill>
        <p:spPr>
          <a:xfrm>
            <a:off x="4311713" y="0"/>
            <a:ext cx="4832287" cy="6858000"/>
          </a:xfrm>
          <a:prstGeom prst="rect">
            <a:avLst/>
          </a:prstGeom>
        </p:spPr>
      </p:pic>
      <p:sp>
        <p:nvSpPr>
          <p:cNvPr id="2" name="Title 1">
            <a:extLst>
              <a:ext uri="{FF2B5EF4-FFF2-40B4-BE49-F238E27FC236}">
                <a16:creationId xmlns:a16="http://schemas.microsoft.com/office/drawing/2014/main" id="{372C769E-BC4D-B84A-AC6A-25EB084A365E}"/>
              </a:ext>
            </a:extLst>
          </p:cNvPr>
          <p:cNvSpPr>
            <a:spLocks noGrp="1"/>
          </p:cNvSpPr>
          <p:nvPr>
            <p:ph type="title"/>
          </p:nvPr>
        </p:nvSpPr>
        <p:spPr/>
        <p:txBody>
          <a:bodyPr/>
          <a:lstStyle/>
          <a:p>
            <a:r>
              <a:rPr lang="en-CN" dirty="0"/>
              <a:t>DAC</a:t>
            </a:r>
          </a:p>
        </p:txBody>
      </p:sp>
      <p:sp>
        <p:nvSpPr>
          <p:cNvPr id="3" name="Content Placeholder 2">
            <a:extLst>
              <a:ext uri="{FF2B5EF4-FFF2-40B4-BE49-F238E27FC236}">
                <a16:creationId xmlns:a16="http://schemas.microsoft.com/office/drawing/2014/main" id="{F6FBBF3A-0377-AC44-BEC3-4505416EDCF5}"/>
              </a:ext>
            </a:extLst>
          </p:cNvPr>
          <p:cNvSpPr>
            <a:spLocks noGrp="1"/>
          </p:cNvSpPr>
          <p:nvPr>
            <p:ph idx="1"/>
          </p:nvPr>
        </p:nvSpPr>
        <p:spPr/>
        <p:txBody>
          <a:bodyPr/>
          <a:lstStyle/>
          <a:p>
            <a:r>
              <a:rPr lang="en-CN" dirty="0">
                <a:solidFill>
                  <a:srgbClr val="00B0F0"/>
                </a:solidFill>
              </a:rPr>
              <a:t>Discretionary Access Control</a:t>
            </a:r>
          </a:p>
          <a:p>
            <a:r>
              <a:rPr lang="en-CN" dirty="0"/>
              <a:t>ACL: Access Control List</a:t>
            </a:r>
          </a:p>
        </p:txBody>
      </p:sp>
    </p:spTree>
    <p:extLst>
      <p:ext uri="{BB962C8B-B14F-4D97-AF65-F5344CB8AC3E}">
        <p14:creationId xmlns:p14="http://schemas.microsoft.com/office/powerpoint/2010/main" val="743653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095E80-BED9-CF46-AC82-5D3644BE8784}"/>
              </a:ext>
            </a:extLst>
          </p:cNvPr>
          <p:cNvPicPr>
            <a:picLocks noChangeAspect="1"/>
          </p:cNvPicPr>
          <p:nvPr/>
        </p:nvPicPr>
        <p:blipFill>
          <a:blip r:embed="rId2"/>
          <a:stretch>
            <a:fillRect/>
          </a:stretch>
        </p:blipFill>
        <p:spPr>
          <a:xfrm>
            <a:off x="2095500" y="1104900"/>
            <a:ext cx="7048500" cy="5753100"/>
          </a:xfrm>
          <a:prstGeom prst="rect">
            <a:avLst/>
          </a:prstGeom>
        </p:spPr>
      </p:pic>
      <p:sp>
        <p:nvSpPr>
          <p:cNvPr id="2" name="Title 1">
            <a:extLst>
              <a:ext uri="{FF2B5EF4-FFF2-40B4-BE49-F238E27FC236}">
                <a16:creationId xmlns:a16="http://schemas.microsoft.com/office/drawing/2014/main" id="{372C769E-BC4D-B84A-AC6A-25EB084A365E}"/>
              </a:ext>
            </a:extLst>
          </p:cNvPr>
          <p:cNvSpPr>
            <a:spLocks noGrp="1"/>
          </p:cNvSpPr>
          <p:nvPr>
            <p:ph type="title"/>
          </p:nvPr>
        </p:nvSpPr>
        <p:spPr/>
        <p:txBody>
          <a:bodyPr/>
          <a:lstStyle/>
          <a:p>
            <a:r>
              <a:rPr lang="en-CN" dirty="0"/>
              <a:t>DAC</a:t>
            </a:r>
          </a:p>
        </p:txBody>
      </p:sp>
      <p:sp>
        <p:nvSpPr>
          <p:cNvPr id="3" name="Content Placeholder 2">
            <a:extLst>
              <a:ext uri="{FF2B5EF4-FFF2-40B4-BE49-F238E27FC236}">
                <a16:creationId xmlns:a16="http://schemas.microsoft.com/office/drawing/2014/main" id="{F6FBBF3A-0377-AC44-BEC3-4505416EDCF5}"/>
              </a:ext>
            </a:extLst>
          </p:cNvPr>
          <p:cNvSpPr>
            <a:spLocks noGrp="1"/>
          </p:cNvSpPr>
          <p:nvPr>
            <p:ph idx="1"/>
          </p:nvPr>
        </p:nvSpPr>
        <p:spPr/>
        <p:txBody>
          <a:bodyPr/>
          <a:lstStyle/>
          <a:p>
            <a:r>
              <a:rPr lang="en-CN" dirty="0">
                <a:solidFill>
                  <a:srgbClr val="00B0F0"/>
                </a:solidFill>
              </a:rPr>
              <a:t>Discretionary Access Control</a:t>
            </a:r>
          </a:p>
          <a:p>
            <a:r>
              <a:rPr lang="en-CN" dirty="0"/>
              <a:t>Capability List</a:t>
            </a:r>
          </a:p>
        </p:txBody>
      </p:sp>
    </p:spTree>
    <p:extLst>
      <p:ext uri="{BB962C8B-B14F-4D97-AF65-F5344CB8AC3E}">
        <p14:creationId xmlns:p14="http://schemas.microsoft.com/office/powerpoint/2010/main" val="3641527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1B92-AA4F-5841-A248-A3AA5CD19E99}"/>
              </a:ext>
            </a:extLst>
          </p:cNvPr>
          <p:cNvSpPr>
            <a:spLocks noGrp="1"/>
          </p:cNvSpPr>
          <p:nvPr>
            <p:ph type="title"/>
          </p:nvPr>
        </p:nvSpPr>
        <p:spPr/>
        <p:txBody>
          <a:bodyPr/>
          <a:lstStyle/>
          <a:p>
            <a:r>
              <a:rPr lang="en-CN" dirty="0">
                <a:solidFill>
                  <a:srgbClr val="00B0F0"/>
                </a:solidFill>
              </a:rPr>
              <a:t>RBAC</a:t>
            </a:r>
          </a:p>
        </p:txBody>
      </p:sp>
      <p:sp>
        <p:nvSpPr>
          <p:cNvPr id="3" name="Content Placeholder 2">
            <a:extLst>
              <a:ext uri="{FF2B5EF4-FFF2-40B4-BE49-F238E27FC236}">
                <a16:creationId xmlns:a16="http://schemas.microsoft.com/office/drawing/2014/main" id="{32B7196E-D8E4-6042-B7B1-EE57CAC0E891}"/>
              </a:ext>
            </a:extLst>
          </p:cNvPr>
          <p:cNvSpPr>
            <a:spLocks noGrp="1"/>
          </p:cNvSpPr>
          <p:nvPr>
            <p:ph idx="1"/>
          </p:nvPr>
        </p:nvSpPr>
        <p:spPr/>
        <p:txBody>
          <a:bodyPr/>
          <a:lstStyle/>
          <a:p>
            <a:r>
              <a:rPr lang="en-CN" dirty="0">
                <a:solidFill>
                  <a:srgbClr val="00B0F0"/>
                </a:solidFill>
              </a:rPr>
              <a:t>Role-Based Access Control</a:t>
            </a:r>
          </a:p>
          <a:p>
            <a:r>
              <a:rPr lang="en-US" dirty="0"/>
              <a:t>Assign users with different roles according to their responsibilities</a:t>
            </a:r>
          </a:p>
          <a:p>
            <a:r>
              <a:rPr lang="en-US" dirty="0"/>
              <a:t>Check t</a:t>
            </a:r>
            <a:r>
              <a:rPr lang="en-CN" dirty="0"/>
              <a:t>he roles that users assume in a system rather than the user’s identity</a:t>
            </a:r>
          </a:p>
        </p:txBody>
      </p:sp>
    </p:spTree>
    <p:extLst>
      <p:ext uri="{BB962C8B-B14F-4D97-AF65-F5344CB8AC3E}">
        <p14:creationId xmlns:p14="http://schemas.microsoft.com/office/powerpoint/2010/main" val="1211269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0E8B-A24C-0941-8F0D-A71B8E2E169A}"/>
              </a:ext>
            </a:extLst>
          </p:cNvPr>
          <p:cNvSpPr>
            <a:spLocks noGrp="1"/>
          </p:cNvSpPr>
          <p:nvPr>
            <p:ph type="title"/>
          </p:nvPr>
        </p:nvSpPr>
        <p:spPr/>
        <p:txBody>
          <a:bodyPr/>
          <a:lstStyle/>
          <a:p>
            <a:r>
              <a:rPr lang="en-CN" dirty="0"/>
              <a:t>RBAC</a:t>
            </a:r>
          </a:p>
        </p:txBody>
      </p:sp>
      <p:pic>
        <p:nvPicPr>
          <p:cNvPr id="4" name="Picture 3">
            <a:extLst>
              <a:ext uri="{FF2B5EF4-FFF2-40B4-BE49-F238E27FC236}">
                <a16:creationId xmlns:a16="http://schemas.microsoft.com/office/drawing/2014/main" id="{AF83AF30-F415-7845-A185-0710C68FD77D}"/>
              </a:ext>
            </a:extLst>
          </p:cNvPr>
          <p:cNvPicPr>
            <a:picLocks noChangeAspect="1"/>
          </p:cNvPicPr>
          <p:nvPr/>
        </p:nvPicPr>
        <p:blipFill>
          <a:blip r:embed="rId2"/>
          <a:stretch>
            <a:fillRect/>
          </a:stretch>
        </p:blipFill>
        <p:spPr>
          <a:xfrm>
            <a:off x="1003300" y="1193800"/>
            <a:ext cx="7137400" cy="5664200"/>
          </a:xfrm>
          <a:prstGeom prst="rect">
            <a:avLst/>
          </a:prstGeom>
        </p:spPr>
      </p:pic>
      <p:sp>
        <p:nvSpPr>
          <p:cNvPr id="5" name="TextBox 3">
            <a:extLst>
              <a:ext uri="{FF2B5EF4-FFF2-40B4-BE49-F238E27FC236}">
                <a16:creationId xmlns:a16="http://schemas.microsoft.com/office/drawing/2014/main" id="{749C2672-48F5-4E4B-9126-8E5DE4284C2F}"/>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spcBef>
                <a:spcPct val="0"/>
              </a:spcBef>
              <a:buNone/>
            </a:pPr>
            <a:r>
              <a:rPr lang="en-US" altLang="en-CN" sz="2000" dirty="0">
                <a:solidFill>
                  <a:srgbClr val="000000"/>
                </a:solidFill>
                <a:latin typeface="Arial" panose="020B0604020202020204" pitchFamily="34" charset="0"/>
                <a:hlinkClick r:id="rId3"/>
              </a:rPr>
              <a:t>https://auth0.com/access-management</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746998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68E1-6700-4D4D-A4FA-C976F516AA8A}"/>
              </a:ext>
            </a:extLst>
          </p:cNvPr>
          <p:cNvSpPr>
            <a:spLocks noGrp="1"/>
          </p:cNvSpPr>
          <p:nvPr>
            <p:ph type="title"/>
          </p:nvPr>
        </p:nvSpPr>
        <p:spPr/>
        <p:txBody>
          <a:bodyPr/>
          <a:lstStyle/>
          <a:p>
            <a:r>
              <a:rPr lang="en-CN" dirty="0">
                <a:solidFill>
                  <a:srgbClr val="00B0F0"/>
                </a:solidFill>
              </a:rPr>
              <a:t>ABAC</a:t>
            </a:r>
          </a:p>
        </p:txBody>
      </p:sp>
      <p:sp>
        <p:nvSpPr>
          <p:cNvPr id="3" name="Content Placeholder 2">
            <a:extLst>
              <a:ext uri="{FF2B5EF4-FFF2-40B4-BE49-F238E27FC236}">
                <a16:creationId xmlns:a16="http://schemas.microsoft.com/office/drawing/2014/main" id="{C845F707-D601-8D4F-B78C-50999EDE0B0F}"/>
              </a:ext>
            </a:extLst>
          </p:cNvPr>
          <p:cNvSpPr>
            <a:spLocks noGrp="1"/>
          </p:cNvSpPr>
          <p:nvPr>
            <p:ph idx="1"/>
          </p:nvPr>
        </p:nvSpPr>
        <p:spPr/>
        <p:txBody>
          <a:bodyPr/>
          <a:lstStyle/>
          <a:p>
            <a:r>
              <a:rPr lang="en-CN" dirty="0">
                <a:solidFill>
                  <a:srgbClr val="00B0F0"/>
                </a:solidFill>
              </a:rPr>
              <a:t>Attribute-Based Access Control</a:t>
            </a:r>
          </a:p>
          <a:p>
            <a:r>
              <a:rPr lang="en-US" dirty="0"/>
              <a:t>D</a:t>
            </a:r>
            <a:r>
              <a:rPr lang="en-CN" dirty="0"/>
              <a:t>efine authorizations that express conditions on properties of both the resource and the subject</a:t>
            </a:r>
          </a:p>
        </p:txBody>
      </p:sp>
    </p:spTree>
    <p:extLst>
      <p:ext uri="{BB962C8B-B14F-4D97-AF65-F5344CB8AC3E}">
        <p14:creationId xmlns:p14="http://schemas.microsoft.com/office/powerpoint/2010/main" val="4232105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8F73-E5AE-F64F-8A7B-7687E06F4230}"/>
              </a:ext>
            </a:extLst>
          </p:cNvPr>
          <p:cNvSpPr>
            <a:spLocks noGrp="1"/>
          </p:cNvSpPr>
          <p:nvPr>
            <p:ph type="title"/>
          </p:nvPr>
        </p:nvSpPr>
        <p:spPr/>
        <p:txBody>
          <a:bodyPr/>
          <a:lstStyle/>
          <a:p>
            <a:r>
              <a:rPr lang="en-CN" dirty="0"/>
              <a:t>ACL</a:t>
            </a:r>
          </a:p>
        </p:txBody>
      </p:sp>
      <p:pic>
        <p:nvPicPr>
          <p:cNvPr id="4" name="Picture 3">
            <a:extLst>
              <a:ext uri="{FF2B5EF4-FFF2-40B4-BE49-F238E27FC236}">
                <a16:creationId xmlns:a16="http://schemas.microsoft.com/office/drawing/2014/main" id="{FB19BCCC-5755-2340-ACAD-1C053B0458F5}"/>
              </a:ext>
            </a:extLst>
          </p:cNvPr>
          <p:cNvPicPr>
            <a:picLocks noChangeAspect="1"/>
          </p:cNvPicPr>
          <p:nvPr/>
        </p:nvPicPr>
        <p:blipFill>
          <a:blip r:embed="rId2"/>
          <a:stretch>
            <a:fillRect/>
          </a:stretch>
        </p:blipFill>
        <p:spPr>
          <a:xfrm>
            <a:off x="0" y="1417638"/>
            <a:ext cx="9144000" cy="4100701"/>
          </a:xfrm>
          <a:prstGeom prst="rect">
            <a:avLst/>
          </a:prstGeom>
        </p:spPr>
      </p:pic>
    </p:spTree>
    <p:extLst>
      <p:ext uri="{BB962C8B-B14F-4D97-AF65-F5344CB8AC3E}">
        <p14:creationId xmlns:p14="http://schemas.microsoft.com/office/powerpoint/2010/main" val="3633190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3C76-C091-844A-A2DF-2D232B13ACDE}"/>
              </a:ext>
            </a:extLst>
          </p:cNvPr>
          <p:cNvSpPr>
            <a:spLocks noGrp="1"/>
          </p:cNvSpPr>
          <p:nvPr>
            <p:ph type="title"/>
          </p:nvPr>
        </p:nvSpPr>
        <p:spPr/>
        <p:txBody>
          <a:bodyPr/>
          <a:lstStyle/>
          <a:p>
            <a:r>
              <a:rPr lang="en-CN" dirty="0"/>
              <a:t>ABAC</a:t>
            </a:r>
          </a:p>
        </p:txBody>
      </p:sp>
      <p:pic>
        <p:nvPicPr>
          <p:cNvPr id="5" name="Picture 4">
            <a:extLst>
              <a:ext uri="{FF2B5EF4-FFF2-40B4-BE49-F238E27FC236}">
                <a16:creationId xmlns:a16="http://schemas.microsoft.com/office/drawing/2014/main" id="{7BF0EF3F-45E3-C44E-9A55-A5E4A1D5E3B2}"/>
              </a:ext>
            </a:extLst>
          </p:cNvPr>
          <p:cNvPicPr>
            <a:picLocks noChangeAspect="1"/>
          </p:cNvPicPr>
          <p:nvPr/>
        </p:nvPicPr>
        <p:blipFill>
          <a:blip r:embed="rId2"/>
          <a:stretch>
            <a:fillRect/>
          </a:stretch>
        </p:blipFill>
        <p:spPr>
          <a:xfrm>
            <a:off x="0" y="1447800"/>
            <a:ext cx="9144000" cy="4728823"/>
          </a:xfrm>
          <a:prstGeom prst="rect">
            <a:avLst/>
          </a:prstGeom>
        </p:spPr>
      </p:pic>
    </p:spTree>
    <p:extLst>
      <p:ext uri="{BB962C8B-B14F-4D97-AF65-F5344CB8AC3E}">
        <p14:creationId xmlns:p14="http://schemas.microsoft.com/office/powerpoint/2010/main" val="464633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28F85-2FB7-434E-87E0-A40F82E1655E}"/>
              </a:ext>
            </a:extLst>
          </p:cNvPr>
          <p:cNvSpPr>
            <a:spLocks noGrp="1"/>
          </p:cNvSpPr>
          <p:nvPr>
            <p:ph type="title"/>
          </p:nvPr>
        </p:nvSpPr>
        <p:spPr/>
        <p:txBody>
          <a:bodyPr/>
          <a:lstStyle/>
          <a:p>
            <a:r>
              <a:rPr lang="en-CN" dirty="0">
                <a:solidFill>
                  <a:srgbClr val="00B0F0"/>
                </a:solidFill>
              </a:rPr>
              <a:t>Incident Response</a:t>
            </a:r>
          </a:p>
        </p:txBody>
      </p:sp>
      <p:sp>
        <p:nvSpPr>
          <p:cNvPr id="3" name="Content Placeholder 2">
            <a:extLst>
              <a:ext uri="{FF2B5EF4-FFF2-40B4-BE49-F238E27FC236}">
                <a16:creationId xmlns:a16="http://schemas.microsoft.com/office/drawing/2014/main" id="{1688E13B-E4E6-8940-A336-82007934DD10}"/>
              </a:ext>
            </a:extLst>
          </p:cNvPr>
          <p:cNvSpPr>
            <a:spLocks noGrp="1"/>
          </p:cNvSpPr>
          <p:nvPr>
            <p:ph idx="1"/>
          </p:nvPr>
        </p:nvSpPr>
        <p:spPr/>
        <p:txBody>
          <a:bodyPr/>
          <a:lstStyle/>
          <a:p>
            <a:r>
              <a:rPr lang="en-US" dirty="0"/>
              <a:t>Cyclical activity featuring ongoing learning and advancements to discover how to best protect the organization. </a:t>
            </a:r>
          </a:p>
          <a:p>
            <a:r>
              <a:rPr lang="en-US" dirty="0">
                <a:solidFill>
                  <a:srgbClr val="00B0F0"/>
                </a:solidFill>
              </a:rPr>
              <a:t>Four main stages:                    </a:t>
            </a:r>
            <a:r>
              <a:rPr lang="en-US" dirty="0"/>
              <a:t>preparation, detection/analysis, containment/eradication, and recovery</a:t>
            </a:r>
            <a:endParaRPr lang="en-CN" dirty="0"/>
          </a:p>
        </p:txBody>
      </p:sp>
    </p:spTree>
    <p:extLst>
      <p:ext uri="{BB962C8B-B14F-4D97-AF65-F5344CB8AC3E}">
        <p14:creationId xmlns:p14="http://schemas.microsoft.com/office/powerpoint/2010/main" val="2558484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7C34A-B238-0140-ABF6-F5AFC49269A8}"/>
              </a:ext>
            </a:extLst>
          </p:cNvPr>
          <p:cNvPicPr>
            <a:picLocks noChangeAspect="1"/>
          </p:cNvPicPr>
          <p:nvPr/>
        </p:nvPicPr>
        <p:blipFill>
          <a:blip r:embed="rId2"/>
          <a:stretch>
            <a:fillRect/>
          </a:stretch>
        </p:blipFill>
        <p:spPr>
          <a:xfrm>
            <a:off x="1994176" y="3276600"/>
            <a:ext cx="7149824" cy="3581400"/>
          </a:xfrm>
          <a:prstGeom prst="rect">
            <a:avLst/>
          </a:prstGeom>
        </p:spPr>
      </p:pic>
      <p:sp>
        <p:nvSpPr>
          <p:cNvPr id="2" name="Title 1">
            <a:extLst>
              <a:ext uri="{FF2B5EF4-FFF2-40B4-BE49-F238E27FC236}">
                <a16:creationId xmlns:a16="http://schemas.microsoft.com/office/drawing/2014/main" id="{CF728F85-2FB7-434E-87E0-A40F82E1655E}"/>
              </a:ext>
            </a:extLst>
          </p:cNvPr>
          <p:cNvSpPr>
            <a:spLocks noGrp="1"/>
          </p:cNvSpPr>
          <p:nvPr>
            <p:ph type="title"/>
          </p:nvPr>
        </p:nvSpPr>
        <p:spPr/>
        <p:txBody>
          <a:bodyPr/>
          <a:lstStyle/>
          <a:p>
            <a:r>
              <a:rPr lang="en-CN" dirty="0">
                <a:solidFill>
                  <a:schemeClr val="tx1"/>
                </a:solidFill>
              </a:rPr>
              <a:t>Incident Response</a:t>
            </a:r>
          </a:p>
        </p:txBody>
      </p:sp>
      <p:sp>
        <p:nvSpPr>
          <p:cNvPr id="3" name="Content Placeholder 2">
            <a:extLst>
              <a:ext uri="{FF2B5EF4-FFF2-40B4-BE49-F238E27FC236}">
                <a16:creationId xmlns:a16="http://schemas.microsoft.com/office/drawing/2014/main" id="{1688E13B-E4E6-8940-A336-82007934DD10}"/>
              </a:ext>
            </a:extLst>
          </p:cNvPr>
          <p:cNvSpPr>
            <a:spLocks noGrp="1"/>
          </p:cNvSpPr>
          <p:nvPr>
            <p:ph idx="1"/>
          </p:nvPr>
        </p:nvSpPr>
        <p:spPr/>
        <p:txBody>
          <a:bodyPr/>
          <a:lstStyle/>
          <a:p>
            <a:r>
              <a:rPr lang="en-US" dirty="0"/>
              <a:t>Cyclical activity featuring ongoing learning and advancements to discover how to best protect the organization. </a:t>
            </a:r>
          </a:p>
          <a:p>
            <a:r>
              <a:rPr lang="en-US" dirty="0">
                <a:solidFill>
                  <a:srgbClr val="00B0F0"/>
                </a:solidFill>
              </a:rPr>
              <a:t>Four main stages:</a:t>
            </a:r>
            <a:endParaRPr lang="en-CN" dirty="0"/>
          </a:p>
        </p:txBody>
      </p:sp>
      <p:sp>
        <p:nvSpPr>
          <p:cNvPr id="5" name="TextBox 3">
            <a:extLst>
              <a:ext uri="{FF2B5EF4-FFF2-40B4-BE49-F238E27FC236}">
                <a16:creationId xmlns:a16="http://schemas.microsoft.com/office/drawing/2014/main" id="{44A7E37E-1663-B441-B1BF-960A2AF89742}"/>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spcBef>
                <a:spcPct val="0"/>
              </a:spcBef>
              <a:buNone/>
            </a:pPr>
            <a:r>
              <a:rPr lang="en-US" altLang="en-CN" sz="2000" dirty="0">
                <a:solidFill>
                  <a:srgbClr val="000000"/>
                </a:solidFill>
                <a:latin typeface="Arial" panose="020B0604020202020204" pitchFamily="34" charset="0"/>
                <a:hlinkClick r:id="rId3"/>
              </a:rPr>
              <a:t>https://www.cynet.com/incident-response/nist-incident-response/</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531032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D93F-3F8D-6941-99FE-CDEF467B4145}"/>
              </a:ext>
            </a:extLst>
          </p:cNvPr>
          <p:cNvSpPr>
            <a:spLocks noGrp="1"/>
          </p:cNvSpPr>
          <p:nvPr>
            <p:ph type="title"/>
          </p:nvPr>
        </p:nvSpPr>
        <p:spPr/>
        <p:txBody>
          <a:bodyPr/>
          <a:lstStyle/>
          <a:p>
            <a:r>
              <a:rPr lang="en-CN" dirty="0">
                <a:solidFill>
                  <a:srgbClr val="00B0F0"/>
                </a:solidFill>
              </a:rPr>
              <a:t>IDS</a:t>
            </a:r>
          </a:p>
        </p:txBody>
      </p:sp>
      <p:sp>
        <p:nvSpPr>
          <p:cNvPr id="3" name="Content Placeholder 2">
            <a:extLst>
              <a:ext uri="{FF2B5EF4-FFF2-40B4-BE49-F238E27FC236}">
                <a16:creationId xmlns:a16="http://schemas.microsoft.com/office/drawing/2014/main" id="{C373A425-2DCE-D346-B5BF-74ACB939C796}"/>
              </a:ext>
            </a:extLst>
          </p:cNvPr>
          <p:cNvSpPr>
            <a:spLocks noGrp="1"/>
          </p:cNvSpPr>
          <p:nvPr>
            <p:ph idx="1"/>
          </p:nvPr>
        </p:nvSpPr>
        <p:spPr/>
        <p:txBody>
          <a:bodyPr/>
          <a:lstStyle/>
          <a:p>
            <a:r>
              <a:rPr lang="en-CN" dirty="0"/>
              <a:t>Detect unusual patterns of activity or patterns of activity t</a:t>
            </a:r>
            <a:r>
              <a:rPr lang="en-US" dirty="0"/>
              <a:t>ha</a:t>
            </a:r>
            <a:r>
              <a:rPr lang="en-CN" dirty="0"/>
              <a:t>t are known to correlate with intrusions</a:t>
            </a:r>
          </a:p>
          <a:p>
            <a:r>
              <a:rPr lang="en-US" dirty="0"/>
              <a:t>P</a:t>
            </a:r>
            <a:r>
              <a:rPr lang="en-CN" dirty="0"/>
              <a:t>rovide early warning of an intrusion so that defensive action can be taken</a:t>
            </a:r>
          </a:p>
        </p:txBody>
      </p:sp>
    </p:spTree>
    <p:extLst>
      <p:ext uri="{BB962C8B-B14F-4D97-AF65-F5344CB8AC3E}">
        <p14:creationId xmlns:p14="http://schemas.microsoft.com/office/powerpoint/2010/main" val="181730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EA62-C499-A246-BA9B-D366E55103E2}"/>
              </a:ext>
            </a:extLst>
          </p:cNvPr>
          <p:cNvSpPr>
            <a:spLocks noGrp="1"/>
          </p:cNvSpPr>
          <p:nvPr>
            <p:ph type="title"/>
          </p:nvPr>
        </p:nvSpPr>
        <p:spPr/>
        <p:txBody>
          <a:bodyPr/>
          <a:lstStyle/>
          <a:p>
            <a:r>
              <a:rPr lang="en-CN" dirty="0"/>
              <a:t>Incident Response</a:t>
            </a:r>
          </a:p>
        </p:txBody>
      </p:sp>
      <p:sp>
        <p:nvSpPr>
          <p:cNvPr id="3" name="Content Placeholder 2">
            <a:extLst>
              <a:ext uri="{FF2B5EF4-FFF2-40B4-BE49-F238E27FC236}">
                <a16:creationId xmlns:a16="http://schemas.microsoft.com/office/drawing/2014/main" id="{F0E3AB6C-69E1-4446-A757-6ACB6A0B2C33}"/>
              </a:ext>
            </a:extLst>
          </p:cNvPr>
          <p:cNvSpPr>
            <a:spLocks noGrp="1"/>
          </p:cNvSpPr>
          <p:nvPr>
            <p:ph idx="1"/>
          </p:nvPr>
        </p:nvSpPr>
        <p:spPr/>
        <p:txBody>
          <a:bodyPr/>
          <a:lstStyle/>
          <a:p>
            <a:r>
              <a:rPr lang="en-US" dirty="0"/>
              <a:t>A</a:t>
            </a:r>
            <a:r>
              <a:rPr lang="en-CN" dirty="0"/>
              <a:t>ssemble a team of experts</a:t>
            </a:r>
          </a:p>
          <a:p>
            <a:r>
              <a:rPr lang="en-US" dirty="0"/>
              <a:t>D</a:t>
            </a:r>
            <a:r>
              <a:rPr lang="en-CN" dirty="0"/>
              <a:t>etect and ascertain the source</a:t>
            </a:r>
          </a:p>
          <a:p>
            <a:r>
              <a:rPr lang="en-US" dirty="0"/>
              <a:t>C</a:t>
            </a:r>
            <a:r>
              <a:rPr lang="en-CN" dirty="0"/>
              <a:t>ontrain and recover</a:t>
            </a:r>
          </a:p>
          <a:p>
            <a:r>
              <a:rPr lang="en-US" dirty="0"/>
              <a:t>A</a:t>
            </a:r>
            <a:r>
              <a:rPr lang="en-CN" dirty="0"/>
              <a:t>ssess damage and severity</a:t>
            </a:r>
          </a:p>
          <a:p>
            <a:r>
              <a:rPr lang="en-US" dirty="0"/>
              <a:t>B</a:t>
            </a:r>
            <a:r>
              <a:rPr lang="en-CN" dirty="0"/>
              <a:t>egin the notification process</a:t>
            </a:r>
          </a:p>
          <a:p>
            <a:r>
              <a:rPr lang="en-US" dirty="0"/>
              <a:t>T</a:t>
            </a:r>
            <a:r>
              <a:rPr lang="en-CN" dirty="0"/>
              <a:t>ake actions for prevention</a:t>
            </a:r>
          </a:p>
          <a:p>
            <a:r>
              <a:rPr lang="en-CN" dirty="0"/>
              <a:t>…</a:t>
            </a:r>
          </a:p>
        </p:txBody>
      </p:sp>
      <p:sp>
        <p:nvSpPr>
          <p:cNvPr id="4" name="TextBox 3">
            <a:extLst>
              <a:ext uri="{FF2B5EF4-FFF2-40B4-BE49-F238E27FC236}">
                <a16:creationId xmlns:a16="http://schemas.microsoft.com/office/drawing/2014/main" id="{91C79CE9-6823-6C49-A2E4-6C1BEB4C4242}"/>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lvl="0">
              <a:spcBef>
                <a:spcPct val="0"/>
              </a:spcBef>
              <a:buNone/>
            </a:pPr>
            <a:r>
              <a:rPr lang="en-US" altLang="en-CN" sz="2000" dirty="0">
                <a:solidFill>
                  <a:srgbClr val="000000"/>
                </a:solidFill>
                <a:latin typeface="Arial" panose="020B0604020202020204" pitchFamily="34" charset="0"/>
                <a:hlinkClick r:id="rId2"/>
              </a:rPr>
              <a:t>https://www.exabeam.com/incident-response/steps/</a:t>
            </a:r>
            <a:r>
              <a:rPr lang="en-US" altLang="en-CN" sz="2000" dirty="0">
                <a:solidFill>
                  <a:srgbClr val="000000"/>
                </a:solidFill>
                <a:latin typeface="Arial" panose="020B0604020202020204" pitchFamily="34" charset="0"/>
              </a:rPr>
              <a:t> </a:t>
            </a:r>
            <a:endParaRPr kumimoji="0" lang="en-US" altLang="zh-CN" sz="20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699004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17FE0F8F-2C31-0447-AEC1-570C447A878D}"/>
              </a:ext>
            </a:extLst>
          </p:cNvPr>
          <p:cNvSpPr>
            <a:spLocks noGrp="1" noChangeArrowheads="1"/>
          </p:cNvSpPr>
          <p:nvPr>
            <p:ph type="title"/>
          </p:nvPr>
        </p:nvSpPr>
        <p:spPr>
          <a:xfrm>
            <a:off x="0" y="2590800"/>
            <a:ext cx="9144000" cy="1143000"/>
          </a:xfrm>
        </p:spPr>
        <p:txBody>
          <a:bodyPr/>
          <a:lstStyle/>
          <a:p>
            <a:pPr eaLnBrk="1" hangingPunct="1"/>
            <a:r>
              <a:rPr lang="en-US" altLang="zh-CN" sz="9600">
                <a:solidFill>
                  <a:srgbClr val="00B0F0"/>
                </a:solidFill>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a:extLst>
              <a:ext uri="{FF2B5EF4-FFF2-40B4-BE49-F238E27FC236}">
                <a16:creationId xmlns:a16="http://schemas.microsoft.com/office/drawing/2014/main" id="{F1A9F809-F432-B644-A5FC-88D177744643}"/>
              </a:ext>
            </a:extLst>
          </p:cNvPr>
          <p:cNvSpPr>
            <a:spLocks noGrp="1" noChangeArrowheads="1"/>
          </p:cNvSpPr>
          <p:nvPr>
            <p:ph type="title"/>
          </p:nvPr>
        </p:nvSpPr>
        <p:spPr/>
        <p:txBody>
          <a:bodyPr/>
          <a:lstStyle/>
          <a:p>
            <a:r>
              <a:rPr lang="en-US" altLang="zh-CN">
                <a:solidFill>
                  <a:srgbClr val="00B0F0"/>
                </a:solidFill>
              </a:rPr>
              <a:t>Readings</a:t>
            </a:r>
            <a:endParaRPr lang="zh-CN" altLang="en-US">
              <a:solidFill>
                <a:srgbClr val="00B0F0"/>
              </a:solidFill>
            </a:endParaRPr>
          </a:p>
        </p:txBody>
      </p:sp>
      <p:sp>
        <p:nvSpPr>
          <p:cNvPr id="152578" name="内容占位符 2">
            <a:extLst>
              <a:ext uri="{FF2B5EF4-FFF2-40B4-BE49-F238E27FC236}">
                <a16:creationId xmlns:a16="http://schemas.microsoft.com/office/drawing/2014/main" id="{57D5826C-4822-F041-9B84-C4B671A90492}"/>
              </a:ext>
            </a:extLst>
          </p:cNvPr>
          <p:cNvSpPr>
            <a:spLocks noGrp="1" noChangeArrowheads="1"/>
          </p:cNvSpPr>
          <p:nvPr>
            <p:ph idx="1"/>
          </p:nvPr>
        </p:nvSpPr>
        <p:spPr/>
        <p:txBody>
          <a:bodyPr/>
          <a:lstStyle/>
          <a:p>
            <a:r>
              <a:rPr lang="en-US" altLang="zh-CN" dirty="0">
                <a:hlinkClick r:id="rId2"/>
              </a:rPr>
              <a:t>Computer Security: Principles and Practice</a:t>
            </a:r>
            <a:r>
              <a:rPr lang="en-US" altLang="zh-CN" dirty="0"/>
              <a:t> </a:t>
            </a:r>
          </a:p>
          <a:p>
            <a:pPr>
              <a:buFontTx/>
              <a:buNone/>
            </a:pPr>
            <a:r>
              <a:rPr lang="en-US" altLang="zh-CN" dirty="0"/>
              <a:t>	by William Stallings</a:t>
            </a:r>
          </a:p>
          <a:p>
            <a:pPr>
              <a:buFontTx/>
              <a:buNone/>
            </a:pPr>
            <a:r>
              <a:rPr lang="en-US" altLang="zh-CN" dirty="0"/>
              <a:t>	Chapter 3: User Authentication</a:t>
            </a:r>
          </a:p>
          <a:p>
            <a:pPr>
              <a:buFontTx/>
              <a:buNone/>
            </a:pPr>
            <a:r>
              <a:rPr lang="en-US" altLang="zh-CN" dirty="0"/>
              <a:t>	Chapter 4: Access Control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09" name="图片 4">
            <a:extLst>
              <a:ext uri="{FF2B5EF4-FFF2-40B4-BE49-F238E27FC236}">
                <a16:creationId xmlns:a16="http://schemas.microsoft.com/office/drawing/2014/main" id="{7FDF0643-56A4-F545-A0E7-AA9C43CA3D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344EBBFA-AC7D-2B44-B1CB-BDF6D4E355EE}"/>
              </a:ext>
            </a:extLst>
          </p:cNvPr>
          <p:cNvSpPr txBox="1">
            <a:spLocks noChangeArrowheads="1"/>
          </p:cNvSpPr>
          <p:nvPr/>
        </p:nvSpPr>
        <p:spPr bwMode="auto">
          <a:xfrm>
            <a:off x="0" y="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5CC0A592-139E-9B4F-A87A-040C0555744F}"/>
              </a:ext>
            </a:extLst>
          </p:cNvPr>
          <p:cNvSpPr txBox="1">
            <a:spLocks noChangeArrowheads="1"/>
          </p:cNvSpPr>
          <p:nvPr/>
        </p:nvSpPr>
        <p:spPr bwMode="auto">
          <a:xfrm>
            <a:off x="457200" y="990600"/>
            <a:ext cx="86868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be empathetic</a:t>
            </a:r>
          </a:p>
        </p:txBody>
      </p:sp>
      <p:sp>
        <p:nvSpPr>
          <p:cNvPr id="7" name="Rectangle 2">
            <a:extLst>
              <a:ext uri="{FF2B5EF4-FFF2-40B4-BE49-F238E27FC236}">
                <a16:creationId xmlns:a16="http://schemas.microsoft.com/office/drawing/2014/main" id="{649D4C9E-571C-1349-86A9-7696ED58830E}"/>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every face along the boulevard</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is a dreamer just like you</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3" descr="IMAG17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6600" b="1" kern="0" dirty="0">
                <a:solidFill>
                  <a:srgbClr val="FFFFFF"/>
                </a:solidFill>
                <a:latin typeface="微软雅黑" pitchFamily="34" charset="-122"/>
                <a:ea typeface="微软雅黑" pitchFamily="34" charset="-122"/>
              </a:rPr>
              <a:t>r</a:t>
            </a: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un your own race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B56AB-229D-2342-8851-4ADCA56E9A81}"/>
              </a:ext>
            </a:extLst>
          </p:cNvPr>
          <p:cNvPicPr>
            <a:picLocks noChangeAspect="1"/>
          </p:cNvPicPr>
          <p:nvPr/>
        </p:nvPicPr>
        <p:blipFill>
          <a:blip r:embed="rId2"/>
          <a:stretch>
            <a:fillRect/>
          </a:stretch>
        </p:blipFill>
        <p:spPr>
          <a:xfrm>
            <a:off x="0" y="619284"/>
            <a:ext cx="9144000" cy="6238716"/>
          </a:xfrm>
          <a:prstGeom prst="rect">
            <a:avLst/>
          </a:prstGeom>
        </p:spPr>
      </p:pic>
      <p:sp>
        <p:nvSpPr>
          <p:cNvPr id="3" name="Content Placeholder 2">
            <a:extLst>
              <a:ext uri="{FF2B5EF4-FFF2-40B4-BE49-F238E27FC236}">
                <a16:creationId xmlns:a16="http://schemas.microsoft.com/office/drawing/2014/main" id="{005048D9-B27C-2249-9A0B-A3BD68E0300C}"/>
              </a:ext>
            </a:extLst>
          </p:cNvPr>
          <p:cNvSpPr>
            <a:spLocks noGrp="1"/>
          </p:cNvSpPr>
          <p:nvPr>
            <p:ph idx="1"/>
          </p:nvPr>
        </p:nvSpPr>
        <p:spPr>
          <a:xfrm>
            <a:off x="4572000" y="0"/>
            <a:ext cx="4572000" cy="6858000"/>
          </a:xfrm>
        </p:spPr>
        <p:txBody>
          <a:bodyPr/>
          <a:lstStyle/>
          <a:p>
            <a:pPr marL="0" indent="0" algn="r">
              <a:buNone/>
            </a:pPr>
            <a:r>
              <a:rPr lang="en-US" dirty="0">
                <a:solidFill>
                  <a:srgbClr val="00B0F0"/>
                </a:solidFill>
              </a:rPr>
              <a:t>i</a:t>
            </a:r>
            <a:r>
              <a:rPr lang="en-CN" dirty="0">
                <a:solidFill>
                  <a:srgbClr val="00B0F0"/>
                </a:solidFill>
              </a:rPr>
              <a:t>ntruder behavior differs from that of a legitimate user in ways that can be quantified</a:t>
            </a:r>
          </a:p>
        </p:txBody>
      </p:sp>
    </p:spTree>
    <p:extLst>
      <p:ext uri="{BB962C8B-B14F-4D97-AF65-F5344CB8AC3E}">
        <p14:creationId xmlns:p14="http://schemas.microsoft.com/office/powerpoint/2010/main" val="318557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r>
              <a:rPr lang="en-CN" dirty="0"/>
              <a:t>Distributed IDS</a:t>
            </a:r>
            <a:endParaRPr lang="en-CN" sz="2000" dirty="0"/>
          </a:p>
        </p:txBody>
      </p:sp>
      <p:pic>
        <p:nvPicPr>
          <p:cNvPr id="4" name="Picture 3">
            <a:extLst>
              <a:ext uri="{FF2B5EF4-FFF2-40B4-BE49-F238E27FC236}">
                <a16:creationId xmlns:a16="http://schemas.microsoft.com/office/drawing/2014/main" id="{203A9346-B443-464B-882B-CE2C8AF37CD1}"/>
              </a:ext>
            </a:extLst>
          </p:cNvPr>
          <p:cNvPicPr>
            <a:picLocks noChangeAspect="1"/>
          </p:cNvPicPr>
          <p:nvPr/>
        </p:nvPicPr>
        <p:blipFill>
          <a:blip r:embed="rId2"/>
          <a:stretch>
            <a:fillRect/>
          </a:stretch>
        </p:blipFill>
        <p:spPr>
          <a:xfrm>
            <a:off x="0" y="1291036"/>
            <a:ext cx="9144000" cy="5566964"/>
          </a:xfrm>
          <a:prstGeom prst="rect">
            <a:avLst/>
          </a:prstGeom>
        </p:spPr>
      </p:pic>
    </p:spTree>
    <p:extLst>
      <p:ext uri="{BB962C8B-B14F-4D97-AF65-F5344CB8AC3E}">
        <p14:creationId xmlns:p14="http://schemas.microsoft.com/office/powerpoint/2010/main" val="212237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B5A3-2518-CB43-AC23-04AF0E02A2A9}"/>
              </a:ext>
            </a:extLst>
          </p:cNvPr>
          <p:cNvSpPr>
            <a:spLocks noGrp="1"/>
          </p:cNvSpPr>
          <p:nvPr>
            <p:ph type="title"/>
          </p:nvPr>
        </p:nvSpPr>
        <p:spPr/>
        <p:txBody>
          <a:bodyPr/>
          <a:lstStyle/>
          <a:p>
            <a:r>
              <a:rPr lang="en-CN" dirty="0">
                <a:solidFill>
                  <a:srgbClr val="00B0F0"/>
                </a:solidFill>
              </a:rPr>
              <a:t>IPS</a:t>
            </a:r>
          </a:p>
        </p:txBody>
      </p:sp>
      <p:sp>
        <p:nvSpPr>
          <p:cNvPr id="3" name="Content Placeholder 2">
            <a:extLst>
              <a:ext uri="{FF2B5EF4-FFF2-40B4-BE49-F238E27FC236}">
                <a16:creationId xmlns:a16="http://schemas.microsoft.com/office/drawing/2014/main" id="{CF10A706-1492-0C42-AC41-1ED158C8A141}"/>
              </a:ext>
            </a:extLst>
          </p:cNvPr>
          <p:cNvSpPr>
            <a:spLocks noGrp="1"/>
          </p:cNvSpPr>
          <p:nvPr>
            <p:ph idx="1"/>
          </p:nvPr>
        </p:nvSpPr>
        <p:spPr/>
        <p:txBody>
          <a:bodyPr/>
          <a:lstStyle/>
          <a:p>
            <a:r>
              <a:rPr lang="en-CN" dirty="0">
                <a:solidFill>
                  <a:srgbClr val="00B0F0"/>
                </a:solidFill>
              </a:rPr>
              <a:t>Intrusion Prevention System               </a:t>
            </a:r>
            <a:r>
              <a:rPr lang="en-CN" dirty="0"/>
              <a:t>an extension of IDS to attempt to block or prevent detected malicious activity</a:t>
            </a:r>
          </a:p>
          <a:p>
            <a:r>
              <a:rPr lang="en-US" dirty="0"/>
              <a:t>H</a:t>
            </a:r>
            <a:r>
              <a:rPr lang="en-CN" dirty="0"/>
              <a:t>ost-based, network-based, or distributed</a:t>
            </a:r>
          </a:p>
        </p:txBody>
      </p:sp>
    </p:spTree>
    <p:extLst>
      <p:ext uri="{BB962C8B-B14F-4D97-AF65-F5344CB8AC3E}">
        <p14:creationId xmlns:p14="http://schemas.microsoft.com/office/powerpoint/2010/main" val="1855393259"/>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39142</TotalTime>
  <Words>1736</Words>
  <Application>Microsoft Macintosh PowerPoint</Application>
  <PresentationFormat>On-screen Show (4:3)</PresentationFormat>
  <Paragraphs>233</Paragraphs>
  <Slides>64</Slides>
  <Notes>10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64</vt:i4>
      </vt:variant>
    </vt:vector>
  </HeadingPairs>
  <TitlesOfParts>
    <vt:vector size="72" baseType="lpstr">
      <vt:lpstr>微软雅黑</vt:lpstr>
      <vt:lpstr>宋体</vt:lpstr>
      <vt:lpstr>Arial</vt:lpstr>
      <vt:lpstr>Verdana</vt:lpstr>
      <vt:lpstr>默认设计模板</vt:lpstr>
      <vt:lpstr>2_默认设计模板</vt:lpstr>
      <vt:lpstr>1_默认设计模板</vt:lpstr>
      <vt:lpstr>3_默认设计模板</vt:lpstr>
      <vt:lpstr>Network Protection</vt:lpstr>
      <vt:lpstr>Network Protection</vt:lpstr>
      <vt:lpstr>Firewall</vt:lpstr>
      <vt:lpstr>Design Goals</vt:lpstr>
      <vt:lpstr>Distributed Firewalls</vt:lpstr>
      <vt:lpstr>IDS</vt:lpstr>
      <vt:lpstr>PowerPoint Presentation</vt:lpstr>
      <vt:lpstr>Distributed IDS</vt:lpstr>
      <vt:lpstr>IPS</vt:lpstr>
      <vt:lpstr>IPS</vt:lpstr>
      <vt:lpstr>Honeypot</vt:lpstr>
      <vt:lpstr>Honeypot</vt:lpstr>
      <vt:lpstr>Honeywords</vt:lpstr>
      <vt:lpstr>Honeywords</vt:lpstr>
      <vt:lpstr>Load Balancing</vt:lpstr>
      <vt:lpstr>Load Balancing</vt:lpstr>
      <vt:lpstr>Load Balancing</vt:lpstr>
      <vt:lpstr>Load Balancing</vt:lpstr>
      <vt:lpstr>Load Balancing</vt:lpstr>
      <vt:lpstr>Load Balancing</vt:lpstr>
      <vt:lpstr>Traffic Scrubbing</vt:lpstr>
      <vt:lpstr>Traffic Scrubbing</vt:lpstr>
      <vt:lpstr>User Authentication</vt:lpstr>
      <vt:lpstr>User Authentication</vt:lpstr>
      <vt:lpstr>Model</vt:lpstr>
      <vt:lpstr>Means of Authentication</vt:lpstr>
      <vt:lpstr>Means of Authentication</vt:lpstr>
      <vt:lpstr>Means of Authentication</vt:lpstr>
      <vt:lpstr>Means of Authentication</vt:lpstr>
      <vt:lpstr>Means of Authentication</vt:lpstr>
      <vt:lpstr>Password</vt:lpstr>
      <vt:lpstr>Password</vt:lpstr>
      <vt:lpstr>Salt Purpose</vt:lpstr>
      <vt:lpstr>Bloom Filter</vt:lpstr>
      <vt:lpstr>Token</vt:lpstr>
      <vt:lpstr>Token</vt:lpstr>
      <vt:lpstr>Token</vt:lpstr>
      <vt:lpstr>Biometric</vt:lpstr>
      <vt:lpstr>Biometric</vt:lpstr>
      <vt:lpstr>Accuracy</vt:lpstr>
      <vt:lpstr>Accuracy</vt:lpstr>
      <vt:lpstr>Attack and Defense</vt:lpstr>
      <vt:lpstr>Attack and Defense</vt:lpstr>
      <vt:lpstr>Attack and Defense</vt:lpstr>
      <vt:lpstr>Access Control</vt:lpstr>
      <vt:lpstr>Elements</vt:lpstr>
      <vt:lpstr>Subject</vt:lpstr>
      <vt:lpstr>Object</vt:lpstr>
      <vt:lpstr>Access Right</vt:lpstr>
      <vt:lpstr>DAC</vt:lpstr>
      <vt:lpstr>DAC</vt:lpstr>
      <vt:lpstr>DAC</vt:lpstr>
      <vt:lpstr>RBAC</vt:lpstr>
      <vt:lpstr>RBAC</vt:lpstr>
      <vt:lpstr>ABAC</vt:lpstr>
      <vt:lpstr>ACL</vt:lpstr>
      <vt:lpstr>ABAC</vt:lpstr>
      <vt:lpstr>Incident Response</vt:lpstr>
      <vt:lpstr>Incident Response</vt:lpstr>
      <vt:lpstr>Incident Response</vt:lpstr>
      <vt:lpstr>?</vt:lpstr>
      <vt:lpstr>Readings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1817</cp:revision>
  <cp:lastPrinted>1601-01-01T00:00:00Z</cp:lastPrinted>
  <dcterms:created xsi:type="dcterms:W3CDTF">1601-01-01T00:00:00Z</dcterms:created>
  <dcterms:modified xsi:type="dcterms:W3CDTF">2022-04-11T03:04:22Z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